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8" r:id="rId3"/>
    <p:sldId id="288" r:id="rId4"/>
    <p:sldId id="293" r:id="rId5"/>
    <p:sldId id="300" r:id="rId6"/>
    <p:sldId id="296" r:id="rId7"/>
    <p:sldId id="298" r:id="rId8"/>
    <p:sldId id="299" r:id="rId9"/>
    <p:sldId id="302" r:id="rId10"/>
    <p:sldId id="305" r:id="rId11"/>
    <p:sldId id="309" r:id="rId12"/>
    <p:sldId id="312" r:id="rId13"/>
    <p:sldId id="313" r:id="rId14"/>
    <p:sldId id="295" r:id="rId15"/>
    <p:sldId id="306" r:id="rId16"/>
    <p:sldId id="314" r:id="rId17"/>
    <p:sldId id="297" r:id="rId18"/>
    <p:sldId id="304" r:id="rId19"/>
    <p:sldId id="303" r:id="rId20"/>
    <p:sldId id="270" r:id="rId21"/>
    <p:sldId id="292" r:id="rId22"/>
  </p:sldIdLst>
  <p:sldSz cx="9144000" cy="6858000" type="screen4x3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E23D3-7003-48B6-A2F2-D7DB85077699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A0F05-8B73-4DDD-B420-0F0B35A645D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FEDC5-E4AF-084B-B7B9-9CD86A5944FB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906FF-7F0F-F74A-B076-DBDC1BF1E31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58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6AC1-966C-B34F-B511-2E00FABD7B49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5B9-26E3-444A-8E81-9CDD797E907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6AC1-966C-B34F-B511-2E00FABD7B49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5B9-26E3-444A-8E81-9CDD797E907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6AC1-966C-B34F-B511-2E00FABD7B49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5B9-26E3-444A-8E81-9CDD797E907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6AC1-966C-B34F-B511-2E00FABD7B49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5B9-26E3-444A-8E81-9CDD797E907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6AC1-966C-B34F-B511-2E00FABD7B49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5B9-26E3-444A-8E81-9CDD797E907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6AC1-966C-B34F-B511-2E00FABD7B49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5B9-26E3-444A-8E81-9CDD797E907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6AC1-966C-B34F-B511-2E00FABD7B49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5B9-26E3-444A-8E81-9CDD797E907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6AC1-966C-B34F-B511-2E00FABD7B49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5B9-26E3-444A-8E81-9CDD797E907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6AC1-966C-B34F-B511-2E00FABD7B49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5B9-26E3-444A-8E81-9CDD797E907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6AC1-966C-B34F-B511-2E00FABD7B49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5B9-26E3-444A-8E81-9CDD797E907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6AC1-966C-B34F-B511-2E00FABD7B49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65B9-26E3-444A-8E81-9CDD797E907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C6AC1-966C-B34F-B511-2E00FABD7B49}" type="datetimeFigureOut">
              <a:rPr lang="da-DK" smtClean="0"/>
              <a:pPr/>
              <a:t>24-05-2016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65B9-26E3-444A-8E81-9CDD797E907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" y="-1"/>
            <a:ext cx="9134737" cy="686496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1</a:t>
            </a:fld>
            <a:endParaRPr lang="da-DK"/>
          </a:p>
        </p:txBody>
      </p:sp>
      <p:pic>
        <p:nvPicPr>
          <p:cNvPr id="9" name="Billede 8" descr="__ES2_logo_transpara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9144000" cy="1752600"/>
          </a:xfrm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tx1"/>
                </a:solidFill>
              </a:rPr>
              <a:t>Rådets for Større Badesikkerheds</a:t>
            </a:r>
            <a:br>
              <a:rPr lang="da-DK" sz="2800" b="1" dirty="0">
                <a:solidFill>
                  <a:schemeClr val="tx1"/>
                </a:solidFill>
              </a:rPr>
            </a:br>
            <a:r>
              <a:rPr lang="da-DK" sz="2800" b="1" dirty="0">
                <a:solidFill>
                  <a:schemeClr val="tx1"/>
                </a:solidFill>
              </a:rPr>
              <a:t>repræsentantskabsmøde </a:t>
            </a:r>
            <a:br>
              <a:rPr lang="da-DK" sz="2800" b="1" dirty="0">
                <a:solidFill>
                  <a:schemeClr val="tx1"/>
                </a:solidFill>
              </a:rPr>
            </a:br>
            <a:r>
              <a:rPr lang="da-DK" sz="2800" b="1" dirty="0">
                <a:solidFill>
                  <a:schemeClr val="tx1"/>
                </a:solidFill>
              </a:rPr>
              <a:t>Københavns Rådhus 19. maj 2016 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-1" y="89917"/>
            <a:ext cx="91440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600" b="1" dirty="0"/>
              <a:t>Københavns Havnebade </a:t>
            </a:r>
            <a:br>
              <a:rPr lang="da-DK" dirty="0"/>
            </a:br>
            <a:r>
              <a:rPr lang="da-DK" sz="2800" b="1" dirty="0"/>
              <a:t>udviklingen i og omkring</a:t>
            </a:r>
          </a:p>
          <a:p>
            <a:pPr algn="ctr"/>
            <a:endParaRPr lang="da-DK" sz="2800" b="1" dirty="0"/>
          </a:p>
          <a:p>
            <a:pPr algn="ctr"/>
            <a:r>
              <a:rPr lang="da-DK" sz="2800" b="1" dirty="0"/>
              <a:t>af Jacob Schrøder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467544" y="978987"/>
            <a:ext cx="612068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395536" y="332656"/>
            <a:ext cx="5293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dirty="0"/>
              <a:t>Besøgende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467545" y="1217087"/>
          <a:ext cx="4752529" cy="1562100"/>
        </p:xfrm>
        <a:graphic>
          <a:graphicData uri="http://schemas.openxmlformats.org/drawingml/2006/table">
            <a:tbl>
              <a:tblPr/>
              <a:tblGrid>
                <a:gridCol w="2775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endParaRPr lang="da-DK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b="1" dirty="0"/>
                        <a:t>2015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b="1" dirty="0"/>
                        <a:t>2014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da-DK"/>
                        <a:t>Havnebadet Islands Brygge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/>
                        <a:t>141919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/>
                        <a:t>140754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da-DK"/>
                        <a:t>Havnebadet ved Fisketorvet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/>
                        <a:t>34300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/>
                        <a:t>25300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da-DK"/>
                        <a:t>Havnebadet Sluseholmen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/>
                        <a:t>28595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/>
                        <a:t>21100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da-DK" b="1" dirty="0"/>
                        <a:t>Havnebade i alt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b="1" dirty="0"/>
                        <a:t>204814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b="1" dirty="0"/>
                        <a:t>187154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kstboks 10"/>
          <p:cNvSpPr txBox="1"/>
          <p:nvPr/>
        </p:nvSpPr>
        <p:spPr>
          <a:xfrm>
            <a:off x="395536" y="2874308"/>
            <a:ext cx="38229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Sæson: 1. juni til 31. august</a:t>
            </a:r>
          </a:p>
          <a:p>
            <a:r>
              <a:rPr lang="da-DK" sz="1400" dirty="0"/>
              <a:t>Åbningstid: kl. 11-19 (Bryggen 07-19 på hverdage)</a:t>
            </a:r>
          </a:p>
          <a:p>
            <a:r>
              <a:rPr lang="da-DK" sz="1400" dirty="0"/>
              <a:t>Hvert bad sin profil</a:t>
            </a:r>
          </a:p>
        </p:txBody>
      </p:sp>
      <p:pic>
        <p:nvPicPr>
          <p:cNvPr id="12" name="Billede 11" descr="tæl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2656"/>
            <a:ext cx="2987823" cy="3087956"/>
          </a:xfrm>
          <a:prstGeom prst="rect">
            <a:avLst/>
          </a:prstGeom>
        </p:spPr>
      </p:pic>
      <p:pic>
        <p:nvPicPr>
          <p:cNvPr id="13" name="Billede 12" descr="i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73016"/>
            <a:ext cx="8219255" cy="2050634"/>
          </a:xfrm>
          <a:prstGeom prst="rect">
            <a:avLst/>
          </a:prstGeom>
        </p:spPr>
      </p:pic>
      <p:pic>
        <p:nvPicPr>
          <p:cNvPr id="8" name="Billede 7" descr="__ES2_logo_transpara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467544" y="978987"/>
            <a:ext cx="612068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395536" y="332656"/>
            <a:ext cx="5293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dirty="0"/>
              <a:t>Sikkerhed og bemanding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467544" y="1217087"/>
          <a:ext cx="6085655" cy="1249680"/>
        </p:xfrm>
        <a:graphic>
          <a:graphicData uri="http://schemas.openxmlformats.org/drawingml/2006/table">
            <a:tbl>
              <a:tblPr/>
              <a:tblGrid>
                <a:gridCol w="3554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da-DK" b="1" dirty="0"/>
                        <a:t>Bemanding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b="1" dirty="0"/>
                        <a:t>Nu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b="1" dirty="0"/>
                        <a:t>Før net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da-DK"/>
                        <a:t>Havnebadet Islands Brygge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dirty="0"/>
                        <a:t>3-5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dirty="0"/>
                        <a:t>3-6 (1-2) LRD)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da-DK"/>
                        <a:t>Havnebadet ved Fisketorvet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dirty="0"/>
                        <a:t>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dirty="0"/>
                        <a:t>3 (1 LRD)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da-DK"/>
                        <a:t>Havnebadet Sluseholmen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dirty="0"/>
                        <a:t>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a-DK" dirty="0"/>
                        <a:t>( -)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Billede 7" descr="__ES2_logo_transpara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88" y="2636912"/>
            <a:ext cx="3642243" cy="2736304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684493"/>
            <a:ext cx="3276948" cy="24535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467544" y="978987"/>
            <a:ext cx="612068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395536" y="332656"/>
            <a:ext cx="5293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dirty="0"/>
              <a:t>Udfordringer</a:t>
            </a:r>
          </a:p>
        </p:txBody>
      </p:sp>
      <p:pic>
        <p:nvPicPr>
          <p:cNvPr id="8" name="Billede 7" descr="__ES2_logo_transpara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7544" y="980728"/>
            <a:ext cx="47859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da-DK" altLang="da-DK" sz="2400" dirty="0"/>
              <a:t> Algebegroning</a:t>
            </a:r>
          </a:p>
          <a:p>
            <a:pPr>
              <a:buFontTx/>
              <a:buChar char="•"/>
            </a:pPr>
            <a:r>
              <a:rPr lang="da-DK" altLang="da-DK" sz="2400" dirty="0"/>
              <a:t> Stormflod</a:t>
            </a:r>
          </a:p>
          <a:p>
            <a:pPr>
              <a:buFontTx/>
              <a:buChar char="•"/>
            </a:pPr>
            <a:r>
              <a:rPr lang="da-DK" altLang="da-DK" sz="2400" dirty="0"/>
              <a:t> ”Husdyr”</a:t>
            </a:r>
          </a:p>
          <a:p>
            <a:pPr>
              <a:buFontTx/>
              <a:buChar char="•"/>
            </a:pPr>
            <a:r>
              <a:rPr lang="da-DK" altLang="da-DK" sz="2400" dirty="0"/>
              <a:t> Ulovlig </a:t>
            </a:r>
            <a:r>
              <a:rPr lang="da-DK" altLang="da-DK" sz="2400" dirty="0" err="1"/>
              <a:t>indtængning</a:t>
            </a:r>
            <a:endParaRPr lang="da-DK" altLang="da-DK" sz="2400" dirty="0"/>
          </a:p>
          <a:p>
            <a:pPr>
              <a:buFontTx/>
              <a:buChar char="•"/>
            </a:pPr>
            <a:r>
              <a:rPr lang="da-DK" altLang="da-DK" sz="2400" dirty="0"/>
              <a:t> Ulovlig badning i havnen</a:t>
            </a:r>
          </a:p>
          <a:p>
            <a:pPr>
              <a:buFontTx/>
              <a:buChar char="•"/>
            </a:pPr>
            <a:r>
              <a:rPr lang="da-DK" altLang="da-DK" sz="2400" dirty="0"/>
              <a:t> Giftige alger</a:t>
            </a:r>
          </a:p>
          <a:p>
            <a:pPr>
              <a:buFontTx/>
              <a:buChar char="•"/>
            </a:pPr>
            <a:r>
              <a:rPr lang="da-DK" altLang="da-DK" sz="2400" dirty="0"/>
              <a:t> Badevandskvalitet</a:t>
            </a:r>
          </a:p>
        </p:txBody>
      </p:sp>
      <p:pic>
        <p:nvPicPr>
          <p:cNvPr id="11" name="Billede 7" descr="DSC_05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3759388"/>
            <a:ext cx="2712332" cy="16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led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3802400"/>
            <a:ext cx="1981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lede 12" descr="13002464_1019735578116033_776337966596786660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473" y="3812442"/>
            <a:ext cx="2396599" cy="15996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395536" y="332656"/>
            <a:ext cx="5293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dirty="0"/>
              <a:t>Vandkvalitet</a:t>
            </a:r>
          </a:p>
        </p:txBody>
      </p:sp>
      <p:pic>
        <p:nvPicPr>
          <p:cNvPr id="8" name="Billede 7" descr="__ES2_logo_transpara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3482" y="1106488"/>
            <a:ext cx="4785946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da-DK" altLang="da-DK" sz="2400"/>
              <a:t> Antal lukkedag i gns.: 3-7</a:t>
            </a:r>
          </a:p>
          <a:p>
            <a:pPr>
              <a:buFontTx/>
              <a:buChar char="•"/>
            </a:pPr>
            <a:r>
              <a:rPr lang="da-DK" altLang="da-DK" sz="2400"/>
              <a:t> Sensorer i hele havnen</a:t>
            </a:r>
          </a:p>
          <a:p>
            <a:pPr>
              <a:buFontTx/>
              <a:buChar char="•"/>
            </a:pPr>
            <a:r>
              <a:rPr lang="da-DK" altLang="da-DK" sz="2400"/>
              <a:t> Vandprøver</a:t>
            </a:r>
          </a:p>
          <a:p>
            <a:pPr>
              <a:buFontTx/>
              <a:buChar char="•"/>
            </a:pPr>
            <a:r>
              <a:rPr lang="da-DK" altLang="da-DK" sz="2400"/>
              <a:t> Visuel inspektion</a:t>
            </a:r>
          </a:p>
          <a:p>
            <a:pPr>
              <a:buFontTx/>
              <a:buChar char="•"/>
            </a:pPr>
            <a:r>
              <a:rPr lang="da-DK" altLang="da-DK" sz="2400"/>
              <a:t> Grænseværdier</a:t>
            </a:r>
          </a:p>
          <a:p>
            <a:pPr>
              <a:buFontTx/>
              <a:buChar char="•"/>
            </a:pPr>
            <a:r>
              <a:rPr lang="da-DK" altLang="da-DK" sz="2400"/>
              <a:t> Største problem: Overløb</a:t>
            </a:r>
          </a:p>
          <a:p>
            <a:pPr>
              <a:buFontTx/>
              <a:buChar char="•"/>
            </a:pPr>
            <a:r>
              <a:rPr lang="da-DK" altLang="da-DK" sz="2400"/>
              <a:t> Varsling</a:t>
            </a:r>
            <a:endParaRPr lang="da-DK" altLang="da-DK"/>
          </a:p>
          <a:p>
            <a:pPr marL="742950" lvl="1" indent="-285750">
              <a:buFont typeface="Arial" charset="0"/>
              <a:buChar char="•"/>
            </a:pPr>
            <a:r>
              <a:rPr lang="da-DK" altLang="da-DK"/>
              <a:t>Badevandsvagt</a:t>
            </a:r>
          </a:p>
          <a:p>
            <a:pPr marL="742950" lvl="1" indent="-285750">
              <a:buFont typeface="Arial" charset="0"/>
              <a:buChar char="•"/>
            </a:pPr>
            <a:r>
              <a:rPr lang="da-DK" altLang="da-DK"/>
              <a:t>Web</a:t>
            </a:r>
          </a:p>
          <a:p>
            <a:pPr marL="742950" lvl="1" indent="-285750">
              <a:buFont typeface="Arial" charset="0"/>
              <a:buChar char="•"/>
            </a:pPr>
            <a:r>
              <a:rPr lang="da-DK" altLang="da-DK"/>
              <a:t>App</a:t>
            </a:r>
          </a:p>
          <a:p>
            <a:pPr marL="742950" lvl="1" indent="-285750">
              <a:buFont typeface="Arial" charset="0"/>
              <a:buChar char="•"/>
            </a:pPr>
            <a:r>
              <a:rPr lang="da-DK" altLang="da-DK"/>
              <a:t>Infoskærm</a:t>
            </a:r>
          </a:p>
        </p:txBody>
      </p:sp>
      <p:pic>
        <p:nvPicPr>
          <p:cNvPr id="15" name="Billede 8" descr="ap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5232" y="1628775"/>
            <a:ext cx="82940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led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2247" y="2967038"/>
            <a:ext cx="217609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led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759" y="3848100"/>
            <a:ext cx="230358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14</a:t>
            </a:fld>
            <a:endParaRPr lang="da-DK"/>
          </a:p>
        </p:txBody>
      </p:sp>
      <p:pic>
        <p:nvPicPr>
          <p:cNvPr id="8" name="Billede 7" descr="__ES2_logo_transpara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  <p:pic>
        <p:nvPicPr>
          <p:cNvPr id="7" name="Billede 6" descr="Legomod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  <p:pic>
        <p:nvPicPr>
          <p:cNvPr id="9" name="Billede 10" descr="avi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4368" y="96838"/>
            <a:ext cx="1210420" cy="161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12" descr="olym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192" y="96838"/>
            <a:ext cx="1415158" cy="13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915816" y="14287"/>
            <a:ext cx="418003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da-DK" altLang="da-DK" sz="2400" dirty="0">
                <a:solidFill>
                  <a:schemeClr val="bg1"/>
                </a:solidFill>
              </a:rPr>
              <a:t> 99% tilfredse brugere</a:t>
            </a:r>
          </a:p>
          <a:p>
            <a:pPr>
              <a:buFontTx/>
              <a:buChar char="•"/>
            </a:pPr>
            <a:r>
              <a:rPr lang="da-DK" altLang="da-DK" sz="2400" dirty="0">
                <a:solidFill>
                  <a:schemeClr val="bg1"/>
                </a:solidFill>
              </a:rPr>
              <a:t> Stigende antal brugere</a:t>
            </a:r>
          </a:p>
          <a:p>
            <a:pPr>
              <a:buFontTx/>
              <a:buChar char="•"/>
            </a:pPr>
            <a:r>
              <a:rPr lang="da-DK" altLang="da-DK" sz="2400" dirty="0">
                <a:solidFill>
                  <a:schemeClr val="bg1"/>
                </a:solidFill>
              </a:rPr>
              <a:t> Hvert år besøg af udenlandske   </a:t>
            </a:r>
          </a:p>
          <a:p>
            <a:r>
              <a:rPr lang="da-DK" altLang="da-DK" sz="2400" dirty="0">
                <a:solidFill>
                  <a:schemeClr val="bg1"/>
                </a:solidFill>
              </a:rPr>
              <a:t>  medier og delegationer</a:t>
            </a:r>
          </a:p>
          <a:p>
            <a:pPr>
              <a:buFontTx/>
              <a:buChar char="•"/>
            </a:pPr>
            <a:r>
              <a:rPr lang="da-DK" altLang="da-DK" sz="2400" dirty="0">
                <a:solidFill>
                  <a:schemeClr val="bg1"/>
                </a:solidFill>
              </a:rPr>
              <a:t> Stærk </a:t>
            </a:r>
            <a:r>
              <a:rPr lang="da-DK" altLang="da-DK" sz="2400" dirty="0" err="1">
                <a:solidFill>
                  <a:schemeClr val="bg1"/>
                </a:solidFill>
              </a:rPr>
              <a:t>branding</a:t>
            </a:r>
            <a:endParaRPr lang="da-DK" altLang="da-DK" sz="24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da-DK" altLang="da-DK" sz="2400" dirty="0">
                <a:solidFill>
                  <a:schemeClr val="bg1"/>
                </a:solidFill>
              </a:rPr>
              <a:t> Inspiration for mange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15</a:t>
            </a:fld>
            <a:endParaRPr lang="da-DK"/>
          </a:p>
        </p:txBody>
      </p:sp>
      <p:pic>
        <p:nvPicPr>
          <p:cNvPr id="8" name="Billede 7" descr="__ES2_logo_transpara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11560" y="1123003"/>
            <a:ext cx="612068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 2002 Første </a:t>
            </a:r>
            <a:r>
              <a:rPr lang="da-DK" dirty="0" err="1"/>
              <a:t>havnebad</a:t>
            </a:r>
            <a:r>
              <a:rPr lang="da-DK" dirty="0"/>
              <a:t> i nyere tid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 2003 Det nuværende Islands Brygge </a:t>
            </a:r>
            <a:r>
              <a:rPr lang="da-DK" dirty="0" err="1"/>
              <a:t>Havnebad</a:t>
            </a:r>
            <a:endParaRPr lang="da-DK" dirty="0"/>
          </a:p>
          <a:p>
            <a:pPr lv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 2004 Morgensvømning etableres i sæsonen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 2004 Dykkerberedskab, livredningsdykkere (LRD)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 2009 Vinterbaderklub på Islands Brygge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 2010 Havnebadet Sluseholmen åbnes – med net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 2012 Der etableres net i alle havnebade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 2015 Foreningsidræt på Havnebadet Fisketorvet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 2016 Åbent 24/7 – juni til september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dirty="0"/>
              <a:t> 2016 De første badezoner etableres</a:t>
            </a:r>
          </a:p>
        </p:txBody>
      </p:sp>
      <p:sp>
        <p:nvSpPr>
          <p:cNvPr id="7" name="Rektangel 6"/>
          <p:cNvSpPr/>
          <p:nvPr/>
        </p:nvSpPr>
        <p:spPr>
          <a:xfrm>
            <a:off x="611560" y="332656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dirty="0"/>
              <a:t>Større milepæle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55" y="1156268"/>
            <a:ext cx="3546721" cy="210642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933" y="3413202"/>
            <a:ext cx="3598164" cy="20299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16</a:t>
            </a:fld>
            <a:endParaRPr lang="da-DK"/>
          </a:p>
        </p:txBody>
      </p:sp>
      <p:pic>
        <p:nvPicPr>
          <p:cNvPr id="8" name="Billede 7" descr="__ES2_logo_transpara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11560" y="332656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dirty="0"/>
              <a:t>Inspirerede havnebade</a:t>
            </a:r>
          </a:p>
        </p:txBody>
      </p:sp>
      <p:pic>
        <p:nvPicPr>
          <p:cNvPr id="11" name="Billede 10" descr="6011239552_63c6171638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2664296" cy="1927972"/>
          </a:xfrm>
          <a:prstGeom prst="rect">
            <a:avLst/>
          </a:prstGeom>
        </p:spPr>
      </p:pic>
      <p:pic>
        <p:nvPicPr>
          <p:cNvPr id="12" name="Billede 11" descr="4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39" y="1064781"/>
            <a:ext cx="2554570" cy="1915927"/>
          </a:xfrm>
          <a:prstGeom prst="rect">
            <a:avLst/>
          </a:prstGeom>
        </p:spPr>
      </p:pic>
      <p:pic>
        <p:nvPicPr>
          <p:cNvPr id="13" name="Billede 12" descr="_dsc68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632" y="1052736"/>
            <a:ext cx="2880319" cy="1915927"/>
          </a:xfrm>
          <a:prstGeom prst="rect">
            <a:avLst/>
          </a:prstGeom>
        </p:spPr>
      </p:pic>
      <p:pic>
        <p:nvPicPr>
          <p:cNvPr id="14" name="Billede 13" descr="Odense havnebad_3.ash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3284984"/>
            <a:ext cx="3091390" cy="1893476"/>
          </a:xfrm>
          <a:prstGeom prst="rect">
            <a:avLst/>
          </a:prstGeom>
        </p:spPr>
      </p:pic>
      <p:pic>
        <p:nvPicPr>
          <p:cNvPr id="15" name="Billede 14" descr="havneb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199" y="3284984"/>
            <a:ext cx="2420017" cy="1909929"/>
          </a:xfrm>
          <a:prstGeom prst="rect">
            <a:avLst/>
          </a:prstGeom>
        </p:spPr>
      </p:pic>
      <p:pic>
        <p:nvPicPr>
          <p:cNvPr id="16" name="Billede 15" descr="599621_605_0_0_0_0_0_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272" y="3307435"/>
            <a:ext cx="2846567" cy="16561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9" name="Rektangel 8"/>
          <p:cNvSpPr/>
          <p:nvPr/>
        </p:nvSpPr>
        <p:spPr>
          <a:xfrm>
            <a:off x="179512" y="188640"/>
            <a:ext cx="2156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Udendørs bademuligheder i Københavns Kommune</a:t>
            </a:r>
          </a:p>
          <a:p>
            <a:r>
              <a:rPr lang="da-DK" dirty="0"/>
              <a:t>inklusiv  fire planlagte badezoner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29" y="19555"/>
            <a:ext cx="6788163" cy="68384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 rot="2286795">
            <a:off x="4514427" y="2485266"/>
            <a:ext cx="128112" cy="582348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45" y="506172"/>
            <a:ext cx="9190145" cy="58751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lede 32" descr="badezone-bryggen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8442"/>
            <a:ext cx="9143999" cy="674111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 rot="5400000">
            <a:off x="4989304" y="1991945"/>
            <a:ext cx="739752" cy="4150581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4283968" y="3713258"/>
            <a:ext cx="432048" cy="72385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4427984" y="4077072"/>
            <a:ext cx="144016" cy="648072"/>
          </a:xfrm>
          <a:prstGeom prst="rect">
            <a:avLst/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Afrundet rektangel 27"/>
          <p:cNvSpPr/>
          <p:nvPr/>
        </p:nvSpPr>
        <p:spPr>
          <a:xfrm>
            <a:off x="251519" y="188641"/>
            <a:ext cx="3183444" cy="2991882"/>
          </a:xfrm>
          <a:prstGeom prst="roundRect">
            <a:avLst/>
          </a:prstGeom>
          <a:solidFill>
            <a:schemeClr val="bg1">
              <a:lumMod val="95000"/>
              <a:alpha val="26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9" name="Tekstboks 28"/>
          <p:cNvSpPr txBox="1"/>
          <p:nvPr/>
        </p:nvSpPr>
        <p:spPr>
          <a:xfrm>
            <a:off x="4283968" y="4736177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1,2 m</a:t>
            </a:r>
          </a:p>
        </p:txBody>
      </p:sp>
      <p:sp>
        <p:nvSpPr>
          <p:cNvPr id="30" name="Tekstboks 29"/>
          <p:cNvSpPr txBox="1"/>
          <p:nvPr/>
        </p:nvSpPr>
        <p:spPr>
          <a:xfrm rot="5400000">
            <a:off x="4459341" y="4540479"/>
            <a:ext cx="14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34" name="Tekstboks 33"/>
          <p:cNvSpPr txBox="1"/>
          <p:nvPr/>
        </p:nvSpPr>
        <p:spPr>
          <a:xfrm>
            <a:off x="595658" y="204991"/>
            <a:ext cx="100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Tværsnit</a:t>
            </a:r>
          </a:p>
        </p:txBody>
      </p:sp>
      <p:sp>
        <p:nvSpPr>
          <p:cNvPr id="35" name="Rektangel 34"/>
          <p:cNvSpPr/>
          <p:nvPr/>
        </p:nvSpPr>
        <p:spPr>
          <a:xfrm>
            <a:off x="1761443" y="1954342"/>
            <a:ext cx="926090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Kombinationstegning 37"/>
          <p:cNvSpPr/>
          <p:nvPr/>
        </p:nvSpPr>
        <p:spPr>
          <a:xfrm>
            <a:off x="426442" y="2170366"/>
            <a:ext cx="2849489" cy="119610"/>
          </a:xfrm>
          <a:custGeom>
            <a:avLst/>
            <a:gdLst>
              <a:gd name="connsiteX0" fmla="*/ 0 w 2590800"/>
              <a:gd name="connsiteY0" fmla="*/ 0 h 104691"/>
              <a:gd name="connsiteX1" fmla="*/ 206734 w 2590800"/>
              <a:gd name="connsiteY1" fmla="*/ 95415 h 104691"/>
              <a:gd name="connsiteX2" fmla="*/ 437322 w 2590800"/>
              <a:gd name="connsiteY2" fmla="*/ 23853 h 104691"/>
              <a:gd name="connsiteX3" fmla="*/ 644056 w 2590800"/>
              <a:gd name="connsiteY3" fmla="*/ 63610 h 104691"/>
              <a:gd name="connsiteX4" fmla="*/ 795130 w 2590800"/>
              <a:gd name="connsiteY4" fmla="*/ 23853 h 104691"/>
              <a:gd name="connsiteX5" fmla="*/ 1001864 w 2590800"/>
              <a:gd name="connsiteY5" fmla="*/ 79513 h 104691"/>
              <a:gd name="connsiteX6" fmla="*/ 1216550 w 2590800"/>
              <a:gd name="connsiteY6" fmla="*/ 7951 h 104691"/>
              <a:gd name="connsiteX7" fmla="*/ 1518699 w 2590800"/>
              <a:gd name="connsiteY7" fmla="*/ 79513 h 104691"/>
              <a:gd name="connsiteX8" fmla="*/ 1725433 w 2590800"/>
              <a:gd name="connsiteY8" fmla="*/ 7951 h 104691"/>
              <a:gd name="connsiteX9" fmla="*/ 1948070 w 2590800"/>
              <a:gd name="connsiteY9" fmla="*/ 79513 h 104691"/>
              <a:gd name="connsiteX10" fmla="*/ 2138901 w 2590800"/>
              <a:gd name="connsiteY10" fmla="*/ 31805 h 104691"/>
              <a:gd name="connsiteX11" fmla="*/ 2297927 w 2590800"/>
              <a:gd name="connsiteY11" fmla="*/ 103366 h 104691"/>
              <a:gd name="connsiteX12" fmla="*/ 2464904 w 2590800"/>
              <a:gd name="connsiteY12" fmla="*/ 23853 h 104691"/>
              <a:gd name="connsiteX13" fmla="*/ 2576223 w 2590800"/>
              <a:gd name="connsiteY13" fmla="*/ 87464 h 104691"/>
              <a:gd name="connsiteX14" fmla="*/ 2552369 w 2590800"/>
              <a:gd name="connsiteY14" fmla="*/ 103366 h 104691"/>
              <a:gd name="connsiteX15" fmla="*/ 2568271 w 2590800"/>
              <a:gd name="connsiteY15" fmla="*/ 79513 h 10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90800" h="104691">
                <a:moveTo>
                  <a:pt x="0" y="0"/>
                </a:moveTo>
                <a:cubicBezTo>
                  <a:pt x="66923" y="45720"/>
                  <a:pt x="133847" y="91440"/>
                  <a:pt x="206734" y="95415"/>
                </a:cubicBezTo>
                <a:cubicBezTo>
                  <a:pt x="279621" y="99390"/>
                  <a:pt x="364435" y="29154"/>
                  <a:pt x="437322" y="23853"/>
                </a:cubicBezTo>
                <a:cubicBezTo>
                  <a:pt x="510209" y="18552"/>
                  <a:pt x="584421" y="63610"/>
                  <a:pt x="644056" y="63610"/>
                </a:cubicBezTo>
                <a:cubicBezTo>
                  <a:pt x="703691" y="63610"/>
                  <a:pt x="735495" y="21203"/>
                  <a:pt x="795130" y="23853"/>
                </a:cubicBezTo>
                <a:cubicBezTo>
                  <a:pt x="854765" y="26503"/>
                  <a:pt x="931627" y="82163"/>
                  <a:pt x="1001864" y="79513"/>
                </a:cubicBezTo>
                <a:cubicBezTo>
                  <a:pt x="1072101" y="76863"/>
                  <a:pt x="1130411" y="7951"/>
                  <a:pt x="1216550" y="7951"/>
                </a:cubicBezTo>
                <a:cubicBezTo>
                  <a:pt x="1302689" y="7951"/>
                  <a:pt x="1433885" y="79513"/>
                  <a:pt x="1518699" y="79513"/>
                </a:cubicBezTo>
                <a:cubicBezTo>
                  <a:pt x="1603513" y="79513"/>
                  <a:pt x="1653871" y="7951"/>
                  <a:pt x="1725433" y="7951"/>
                </a:cubicBezTo>
                <a:cubicBezTo>
                  <a:pt x="1796995" y="7951"/>
                  <a:pt x="1879159" y="75537"/>
                  <a:pt x="1948070" y="79513"/>
                </a:cubicBezTo>
                <a:cubicBezTo>
                  <a:pt x="2016981" y="83489"/>
                  <a:pt x="2080592" y="27830"/>
                  <a:pt x="2138901" y="31805"/>
                </a:cubicBezTo>
                <a:cubicBezTo>
                  <a:pt x="2197210" y="35780"/>
                  <a:pt x="2243593" y="104691"/>
                  <a:pt x="2297927" y="103366"/>
                </a:cubicBezTo>
                <a:cubicBezTo>
                  <a:pt x="2352261" y="102041"/>
                  <a:pt x="2418521" y="26503"/>
                  <a:pt x="2464904" y="23853"/>
                </a:cubicBezTo>
                <a:cubicBezTo>
                  <a:pt x="2511287" y="21203"/>
                  <a:pt x="2561646" y="74212"/>
                  <a:pt x="2576223" y="87464"/>
                </a:cubicBezTo>
                <a:cubicBezTo>
                  <a:pt x="2590800" y="100716"/>
                  <a:pt x="2553694" y="104691"/>
                  <a:pt x="2552369" y="103366"/>
                </a:cubicBezTo>
                <a:cubicBezTo>
                  <a:pt x="2551044" y="102041"/>
                  <a:pt x="2559657" y="90777"/>
                  <a:pt x="2568271" y="79513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Rektangel 38"/>
          <p:cNvSpPr/>
          <p:nvPr/>
        </p:nvSpPr>
        <p:spPr>
          <a:xfrm>
            <a:off x="793984" y="645439"/>
            <a:ext cx="216024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Rektangel 40"/>
          <p:cNvSpPr/>
          <p:nvPr/>
        </p:nvSpPr>
        <p:spPr>
          <a:xfrm>
            <a:off x="2818432" y="2059572"/>
            <a:ext cx="6206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0,85 m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1113174" y="1933676"/>
            <a:ext cx="10177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0,46 m</a:t>
            </a:r>
          </a:p>
        </p:txBody>
      </p:sp>
      <p:sp>
        <p:nvSpPr>
          <p:cNvPr id="45" name="Højre klammeparentes 44"/>
          <p:cNvSpPr/>
          <p:nvPr/>
        </p:nvSpPr>
        <p:spPr>
          <a:xfrm>
            <a:off x="1041611" y="644060"/>
            <a:ext cx="127221" cy="1526646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46" name="Højre klammeparentes 45"/>
          <p:cNvSpPr/>
          <p:nvPr/>
        </p:nvSpPr>
        <p:spPr>
          <a:xfrm>
            <a:off x="2711387" y="1956025"/>
            <a:ext cx="160352" cy="510208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sp useBgFill="1">
        <p:nvSpPr>
          <p:cNvPr id="47" name="Pentagon 46"/>
          <p:cNvSpPr/>
          <p:nvPr/>
        </p:nvSpPr>
        <p:spPr>
          <a:xfrm rot="5400000">
            <a:off x="723557" y="2723327"/>
            <a:ext cx="361785" cy="210710"/>
          </a:xfrm>
          <a:prstGeom prst="homePlat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Rektangel 47"/>
          <p:cNvSpPr/>
          <p:nvPr/>
        </p:nvSpPr>
        <p:spPr>
          <a:xfrm>
            <a:off x="195831" y="1663333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12 m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49" name="Afrundet rektangel 48"/>
          <p:cNvSpPr/>
          <p:nvPr/>
        </p:nvSpPr>
        <p:spPr>
          <a:xfrm>
            <a:off x="5836258" y="229722"/>
            <a:ext cx="3134140" cy="2991882"/>
          </a:xfrm>
          <a:prstGeom prst="roundRect">
            <a:avLst/>
          </a:prstGeom>
          <a:solidFill>
            <a:schemeClr val="bg1">
              <a:lumMod val="95000"/>
              <a:alpha val="26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0" name="Tekstboks 49"/>
          <p:cNvSpPr txBox="1"/>
          <p:nvPr/>
        </p:nvSpPr>
        <p:spPr>
          <a:xfrm>
            <a:off x="6180042" y="302634"/>
            <a:ext cx="11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Forklaring</a:t>
            </a:r>
          </a:p>
        </p:txBody>
      </p:sp>
      <p:sp>
        <p:nvSpPr>
          <p:cNvPr id="51" name="Højre klammeparentes 50"/>
          <p:cNvSpPr/>
          <p:nvPr/>
        </p:nvSpPr>
        <p:spPr>
          <a:xfrm flipH="1">
            <a:off x="1653860" y="1971923"/>
            <a:ext cx="127221" cy="238540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54" name="Pentagon 53"/>
          <p:cNvSpPr/>
          <p:nvPr/>
        </p:nvSpPr>
        <p:spPr>
          <a:xfrm rot="5400000">
            <a:off x="6198663" y="748127"/>
            <a:ext cx="275728" cy="210710"/>
          </a:xfrm>
          <a:prstGeom prst="homePlat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Tekstboks 54"/>
          <p:cNvSpPr txBox="1"/>
          <p:nvPr/>
        </p:nvSpPr>
        <p:spPr>
          <a:xfrm>
            <a:off x="6577149" y="659468"/>
            <a:ext cx="420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Pæl</a:t>
            </a:r>
          </a:p>
        </p:txBody>
      </p:sp>
      <p:sp>
        <p:nvSpPr>
          <p:cNvPr id="57" name="Kombinationstegning 56"/>
          <p:cNvSpPr/>
          <p:nvPr/>
        </p:nvSpPr>
        <p:spPr>
          <a:xfrm>
            <a:off x="6162263" y="1148963"/>
            <a:ext cx="469127" cy="135173"/>
          </a:xfrm>
          <a:custGeom>
            <a:avLst/>
            <a:gdLst>
              <a:gd name="connsiteX0" fmla="*/ 0 w 469127"/>
              <a:gd name="connsiteY0" fmla="*/ 107343 h 135173"/>
              <a:gd name="connsiteX1" fmla="*/ 238539 w 469127"/>
              <a:gd name="connsiteY1" fmla="*/ 3976 h 135173"/>
              <a:gd name="connsiteX2" fmla="*/ 341906 w 469127"/>
              <a:gd name="connsiteY2" fmla="*/ 131197 h 135173"/>
              <a:gd name="connsiteX3" fmla="*/ 469127 w 469127"/>
              <a:gd name="connsiteY3" fmla="*/ 27830 h 135173"/>
              <a:gd name="connsiteX4" fmla="*/ 469127 w 469127"/>
              <a:gd name="connsiteY4" fmla="*/ 27830 h 13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127" h="135173">
                <a:moveTo>
                  <a:pt x="0" y="107343"/>
                </a:moveTo>
                <a:cubicBezTo>
                  <a:pt x="90777" y="53671"/>
                  <a:pt x="181555" y="0"/>
                  <a:pt x="238539" y="3976"/>
                </a:cubicBezTo>
                <a:cubicBezTo>
                  <a:pt x="295523" y="7952"/>
                  <a:pt x="303475" y="127221"/>
                  <a:pt x="341906" y="131197"/>
                </a:cubicBezTo>
                <a:cubicBezTo>
                  <a:pt x="380337" y="135173"/>
                  <a:pt x="469127" y="27830"/>
                  <a:pt x="469127" y="27830"/>
                </a:cubicBezTo>
                <a:lnTo>
                  <a:pt x="469127" y="27830"/>
                </a:ln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8" name="Tekstboks 57"/>
          <p:cNvSpPr txBox="1"/>
          <p:nvPr/>
        </p:nvSpPr>
        <p:spPr>
          <a:xfrm>
            <a:off x="6586429" y="1034505"/>
            <a:ext cx="786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Vandlinje</a:t>
            </a:r>
          </a:p>
        </p:txBody>
      </p:sp>
      <p:sp>
        <p:nvSpPr>
          <p:cNvPr id="59" name="Rektangel 58"/>
          <p:cNvSpPr/>
          <p:nvPr/>
        </p:nvSpPr>
        <p:spPr>
          <a:xfrm>
            <a:off x="6135995" y="1367271"/>
            <a:ext cx="487443" cy="2786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0" name="Tekstboks 59"/>
          <p:cNvSpPr txBox="1"/>
          <p:nvPr/>
        </p:nvSpPr>
        <p:spPr>
          <a:xfrm>
            <a:off x="6611613" y="1361827"/>
            <a:ext cx="905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Betonklods</a:t>
            </a:r>
          </a:p>
        </p:txBody>
      </p:sp>
      <p:sp>
        <p:nvSpPr>
          <p:cNvPr id="61" name="Rektangel 60"/>
          <p:cNvSpPr/>
          <p:nvPr/>
        </p:nvSpPr>
        <p:spPr>
          <a:xfrm rot="5400000">
            <a:off x="6247362" y="1627651"/>
            <a:ext cx="226382" cy="446261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2" name="Tekstboks 61"/>
          <p:cNvSpPr txBox="1"/>
          <p:nvPr/>
        </p:nvSpPr>
        <p:spPr>
          <a:xfrm>
            <a:off x="6604993" y="1728904"/>
            <a:ext cx="712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 err="1">
                <a:solidFill>
                  <a:schemeClr val="bg1"/>
                </a:solidFill>
              </a:rPr>
              <a:t>Banetov</a:t>
            </a:r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6289484" y="2047691"/>
            <a:ext cx="182880" cy="2820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4" name="Tekstboks 63"/>
          <p:cNvSpPr txBox="1"/>
          <p:nvPr/>
        </p:nvSpPr>
        <p:spPr>
          <a:xfrm>
            <a:off x="6598373" y="2064177"/>
            <a:ext cx="740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Platform</a:t>
            </a:r>
          </a:p>
        </p:txBody>
      </p:sp>
      <p:sp>
        <p:nvSpPr>
          <p:cNvPr id="65" name="Rektangel 64"/>
          <p:cNvSpPr/>
          <p:nvPr/>
        </p:nvSpPr>
        <p:spPr>
          <a:xfrm>
            <a:off x="6353093" y="2400672"/>
            <a:ext cx="112643" cy="294820"/>
          </a:xfrm>
          <a:prstGeom prst="rect">
            <a:avLst/>
          </a:prstGeom>
          <a:solidFill>
            <a:srgbClr val="66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6" name="Tekstboks 65"/>
          <p:cNvSpPr txBox="1"/>
          <p:nvPr/>
        </p:nvSpPr>
        <p:spPr>
          <a:xfrm>
            <a:off x="6599701" y="2415361"/>
            <a:ext cx="407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Bro</a:t>
            </a:r>
          </a:p>
        </p:txBody>
      </p:sp>
      <p:sp>
        <p:nvSpPr>
          <p:cNvPr id="67" name="Højre klammeparentes 66"/>
          <p:cNvSpPr/>
          <p:nvPr/>
        </p:nvSpPr>
        <p:spPr>
          <a:xfrm rot="16200000">
            <a:off x="5217049" y="1424267"/>
            <a:ext cx="300172" cy="4198288"/>
          </a:xfrm>
          <a:prstGeom prst="rightBrace">
            <a:avLst>
              <a:gd name="adj1" fmla="val 8333"/>
              <a:gd name="adj2" fmla="val 49467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5085872" y="3102511"/>
            <a:ext cx="6206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68,5 m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69" name="Højre klammeparentes 68"/>
          <p:cNvSpPr/>
          <p:nvPr/>
        </p:nvSpPr>
        <p:spPr>
          <a:xfrm flipH="1">
            <a:off x="3093055" y="3689404"/>
            <a:ext cx="159027" cy="771277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2638206" y="3922823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12 m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71" name="Højre klammeparentes 70"/>
          <p:cNvSpPr/>
          <p:nvPr/>
        </p:nvSpPr>
        <p:spPr>
          <a:xfrm rot="16200000" flipH="1">
            <a:off x="3689407" y="4055164"/>
            <a:ext cx="174930" cy="1001868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72" name="Tekstboks 71"/>
          <p:cNvSpPr txBox="1"/>
          <p:nvPr/>
        </p:nvSpPr>
        <p:spPr>
          <a:xfrm>
            <a:off x="3450444" y="4602344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16 m</a:t>
            </a:r>
          </a:p>
        </p:txBody>
      </p:sp>
      <p:sp>
        <p:nvSpPr>
          <p:cNvPr id="73" name="Højre klammeparentes 72"/>
          <p:cNvSpPr/>
          <p:nvPr/>
        </p:nvSpPr>
        <p:spPr>
          <a:xfrm rot="16200000" flipH="1">
            <a:off x="5968117" y="3193108"/>
            <a:ext cx="229260" cy="2751160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74" name="Tekstboks 73"/>
          <p:cNvSpPr txBox="1"/>
          <p:nvPr/>
        </p:nvSpPr>
        <p:spPr>
          <a:xfrm>
            <a:off x="5709939" y="4643428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50 m</a:t>
            </a:r>
          </a:p>
        </p:txBody>
      </p:sp>
      <p:pic>
        <p:nvPicPr>
          <p:cNvPr id="77" name="Billede 76" descr="Ikke navngive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6076" y="4676771"/>
            <a:ext cx="201630" cy="216024"/>
          </a:xfrm>
          <a:prstGeom prst="rect">
            <a:avLst/>
          </a:prstGeom>
        </p:spPr>
      </p:pic>
      <p:pic>
        <p:nvPicPr>
          <p:cNvPr id="78" name="Billede 77" descr="ILCOR_AED_sign-300x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4142099" y="4676771"/>
            <a:ext cx="191361" cy="203654"/>
          </a:xfrm>
          <a:prstGeom prst="rect">
            <a:avLst/>
          </a:prstGeom>
        </p:spPr>
      </p:pic>
      <p:pic>
        <p:nvPicPr>
          <p:cNvPr id="81" name="Billede 80" descr="Ikke navngive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3768" y="2785686"/>
            <a:ext cx="201630" cy="216024"/>
          </a:xfrm>
          <a:prstGeom prst="rect">
            <a:avLst/>
          </a:prstGeom>
        </p:spPr>
      </p:pic>
      <p:pic>
        <p:nvPicPr>
          <p:cNvPr id="82" name="Billede 81" descr="ILCOR_AED_sign-300x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6409547" y="2785686"/>
            <a:ext cx="191361" cy="203654"/>
          </a:xfrm>
          <a:prstGeom prst="rect">
            <a:avLst/>
          </a:prstGeom>
        </p:spPr>
      </p:pic>
      <p:sp>
        <p:nvSpPr>
          <p:cNvPr id="83" name="Tekstboks 82"/>
          <p:cNvSpPr txBox="1"/>
          <p:nvPr/>
        </p:nvSpPr>
        <p:spPr>
          <a:xfrm>
            <a:off x="6585126" y="2774494"/>
            <a:ext cx="117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Redningsudstyr</a:t>
            </a:r>
          </a:p>
        </p:txBody>
      </p:sp>
      <p:sp>
        <p:nvSpPr>
          <p:cNvPr id="84" name="Afrundet rektangel 83"/>
          <p:cNvSpPr/>
          <p:nvPr/>
        </p:nvSpPr>
        <p:spPr>
          <a:xfrm>
            <a:off x="254432" y="5939618"/>
            <a:ext cx="3040321" cy="788506"/>
          </a:xfrm>
          <a:prstGeom prst="round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Badezone Bryggen</a:t>
            </a:r>
          </a:p>
          <a:p>
            <a:pPr algn="ctr"/>
            <a:r>
              <a:rPr lang="da-DK" sz="1600" dirty="0"/>
              <a:t>Team Bade, april 2016</a:t>
            </a:r>
          </a:p>
        </p:txBody>
      </p:sp>
      <p:sp>
        <p:nvSpPr>
          <p:cNvPr id="52" name="Højre klammeparentes 51"/>
          <p:cNvSpPr/>
          <p:nvPr/>
        </p:nvSpPr>
        <p:spPr>
          <a:xfrm flipH="1">
            <a:off x="628141" y="636105"/>
            <a:ext cx="151075" cy="2369488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1127497" y="1267098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2,5</a:t>
            </a:r>
            <a:r>
              <a:rPr lang="da-DK" sz="1200" b="1" dirty="0">
                <a:solidFill>
                  <a:srgbClr val="C00000"/>
                </a:solidFill>
              </a:rPr>
              <a:t> </a:t>
            </a:r>
            <a:r>
              <a:rPr lang="da-DK" sz="12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75" name="Højre klammeparentes 74"/>
          <p:cNvSpPr/>
          <p:nvPr/>
        </p:nvSpPr>
        <p:spPr>
          <a:xfrm rot="16200000" flipH="1">
            <a:off x="4453390" y="3562844"/>
            <a:ext cx="103367" cy="420098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76" name="Tekstboks 75"/>
          <p:cNvSpPr txBox="1"/>
          <p:nvPr/>
        </p:nvSpPr>
        <p:spPr>
          <a:xfrm>
            <a:off x="4237589" y="377539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solidFill>
                  <a:schemeClr val="bg1"/>
                </a:solidFill>
              </a:rPr>
              <a:t>2,5 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15200" cy="838200"/>
          </a:xfrm>
        </p:spPr>
        <p:txBody>
          <a:bodyPr>
            <a:noAutofit/>
          </a:bodyPr>
          <a:lstStyle/>
          <a:p>
            <a:pPr algn="l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b="1" dirty="0"/>
              <a:t>Disposition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8" name="Billede 7" descr="__ES2_logo_transpara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1043608" y="1526589"/>
            <a:ext cx="69127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000" dirty="0"/>
              <a:t> Team Bade RIP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/>
              <a:t> Historien og baggrunden for de moderne havnebade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/>
              <a:t> De tre nuværende havnebade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/>
              <a:t> Besøgende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/>
              <a:t> Sikkerhed og bemanding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/>
              <a:t> Udfordringer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/>
              <a:t> Vandkvalitet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/>
              <a:t> </a:t>
            </a:r>
            <a:r>
              <a:rPr lang="da-DK" sz="2000" dirty="0" err="1"/>
              <a:t>Havnebadene</a:t>
            </a:r>
            <a:r>
              <a:rPr lang="da-DK" sz="2000" dirty="0"/>
              <a:t> som aktiv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/>
              <a:t> Større milepæle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/>
              <a:t> Badezoner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/>
              <a:t> Inspirerede Havnebade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/>
              <a:t> Spørgsmål </a:t>
            </a:r>
          </a:p>
          <a:p>
            <a:pPr>
              <a:buFont typeface="Arial" pitchFamily="34" charset="0"/>
              <a:buChar char="•"/>
            </a:pPr>
            <a:endParaRPr lang="da-D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banner-1090829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049"/>
            <a:ext cx="9144000" cy="1467743"/>
          </a:xfrm>
        </p:spPr>
        <p:txBody>
          <a:bodyPr/>
          <a:lstStyle/>
          <a:p>
            <a:r>
              <a:rPr lang="da-DK" dirty="0"/>
              <a:t>Spørgsmål..?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20</a:t>
            </a:fld>
            <a:endParaRPr lang="da-DK"/>
          </a:p>
        </p:txBody>
      </p:sp>
      <p:pic>
        <p:nvPicPr>
          <p:cNvPr id="8" name="Billede 7" descr="__ES2_logo_transpara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7281"/>
            <a:ext cx="7772400" cy="1755775"/>
          </a:xfrm>
        </p:spPr>
        <p:txBody>
          <a:bodyPr>
            <a:normAutofit/>
          </a:bodyPr>
          <a:lstStyle/>
          <a:p>
            <a:r>
              <a:rPr lang="da-DK" dirty="0"/>
              <a:t>Tak for i dag!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6196726" cy="2788144"/>
          </a:xfrm>
        </p:spPr>
        <p:txBody>
          <a:bodyPr>
            <a:normAutofit/>
          </a:bodyPr>
          <a:lstStyle/>
          <a:p>
            <a:pPr algn="l"/>
            <a:endParaRPr lang="da-DK" dirty="0"/>
          </a:p>
          <a:p>
            <a:pPr algn="l"/>
            <a:endParaRPr lang="da-DK" dirty="0"/>
          </a:p>
          <a:p>
            <a:pPr algn="l"/>
            <a:endParaRPr lang="da-DK" dirty="0"/>
          </a:p>
          <a:p>
            <a:endParaRPr lang="da-DK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21</a:t>
            </a:fld>
            <a:endParaRPr lang="da-DK"/>
          </a:p>
        </p:txBody>
      </p:sp>
      <p:pic>
        <p:nvPicPr>
          <p:cNvPr id="8" name="Billede 7" descr="__ES2_logo_transpara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-243408"/>
            <a:ext cx="7715200" cy="720670"/>
          </a:xfrm>
        </p:spPr>
        <p:txBody>
          <a:bodyPr>
            <a:noAutofit/>
          </a:bodyPr>
          <a:lstStyle/>
          <a:p>
            <a:pPr algn="l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sz="2400" dirty="0"/>
              <a:t>1. Januar blev Team Bade fusioneret med</a:t>
            </a:r>
            <a:br>
              <a:rPr lang="da-DK" sz="2400" dirty="0"/>
            </a:br>
            <a:r>
              <a:rPr lang="da-DK" sz="2400" dirty="0"/>
              <a:t>Ejendomsdrift &amp; Service (E&amp;S). </a:t>
            </a:r>
            <a:br>
              <a:rPr lang="da-DK" dirty="0"/>
            </a:br>
            <a:endParaRPr lang="da-DK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8" name="Billede 7" descr="__ES2_logo_transpara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768" y="2132856"/>
            <a:ext cx="3888432" cy="3039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8" name="Billede 7" descr="__ES2_logo_transpara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259632" y="3883447"/>
            <a:ext cx="74596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a-DK" altLang="da-DK" sz="2400" dirty="0"/>
              <a:t>I 1785 åbnede den første </a:t>
            </a:r>
            <a:r>
              <a:rPr lang="da-DK" altLang="da-DK" sz="2400" dirty="0" err="1"/>
              <a:t>søbadeanstalt</a:t>
            </a:r>
            <a:r>
              <a:rPr lang="da-DK" altLang="da-DK" sz="2400" dirty="0"/>
              <a:t> i København</a:t>
            </a:r>
          </a:p>
          <a:p>
            <a:r>
              <a:rPr lang="da-DK" altLang="da-DK" sz="2400" dirty="0"/>
              <a:t>I 1954 lukkede de sidste tre </a:t>
            </a:r>
            <a:r>
              <a:rPr lang="da-DK" altLang="da-DK" sz="2400" dirty="0" err="1"/>
              <a:t>søbadeanstaler</a:t>
            </a:r>
            <a:r>
              <a:rPr lang="da-DK" altLang="da-DK" sz="2400" dirty="0"/>
              <a:t> akut</a:t>
            </a:r>
            <a:br>
              <a:rPr lang="da-DK" altLang="da-DK" sz="2400" dirty="0"/>
            </a:br>
            <a:r>
              <a:rPr lang="da-DK" altLang="da-DK" sz="2400" dirty="0"/>
              <a:t>på grund af sundhedsfare</a:t>
            </a:r>
          </a:p>
        </p:txBody>
      </p:sp>
      <p:pic>
        <p:nvPicPr>
          <p:cNvPr id="10" name="Picture 4" descr="Langebr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384"/>
            <a:ext cx="9106525" cy="377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2ohf792p0za039wb_260_1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958" y="4725144"/>
            <a:ext cx="1670298" cy="931512"/>
          </a:xfrm>
          <a:prstGeom prst="rect">
            <a:avLst/>
          </a:prstGeom>
        </p:spPr>
      </p:pic>
      <p:pic>
        <p:nvPicPr>
          <p:cNvPr id="13" name="Billede 12" descr="HOFOR logo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468939"/>
            <a:ext cx="2081807" cy="130112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8" name="Billede 7" descr="__ES2_logo_transpara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261429"/>
            <a:ext cx="9144001" cy="159657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864096" y="1772816"/>
            <a:ext cx="4572000" cy="26961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dirty="0"/>
              <a:t>Formålet med den Blå Plan er at koordinere indsatsen for bl.a. bedre adgangsforhold og flere forbindelser i havneområderne, plads til søsport og kultur, husbåde samt bademuligheder og andre nye aktiviteter.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endParaRPr lang="da-DK" dirty="0"/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dirty="0"/>
              <a:t>Etableringen af badesteder i Københavns havn indgår i det videre arbejde med at forbedre Københavns rekreative kvaliteter i tilknytning til vandet. </a:t>
            </a:r>
          </a:p>
        </p:txBody>
      </p:sp>
      <p:sp>
        <p:nvSpPr>
          <p:cNvPr id="7" name="Rektangel 6"/>
          <p:cNvSpPr/>
          <p:nvPr/>
        </p:nvSpPr>
        <p:spPr>
          <a:xfrm>
            <a:off x="755576" y="98246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dirty="0"/>
              <a:t>Havnebade – en del af den blå plan</a:t>
            </a:r>
          </a:p>
        </p:txBody>
      </p:sp>
      <p:pic>
        <p:nvPicPr>
          <p:cNvPr id="11" name="Billede 4" descr="blå pla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71178">
            <a:off x="5902800" y="2107648"/>
            <a:ext cx="2767012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1553"/>
            <a:ext cx="9144001" cy="6197074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BE241532-9928-5649-A5A1-22B2B59DBA41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232558" y="476672"/>
            <a:ext cx="5347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600" b="1" dirty="0">
                <a:solidFill>
                  <a:schemeClr val="bg1"/>
                </a:solidFill>
              </a:rPr>
              <a:t>Havnebadet Islands Brygge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Havnebadet v Fisketorvet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458" r="6086"/>
          <a:stretch>
            <a:fillRect/>
          </a:stretch>
        </p:blipFill>
        <p:spPr>
          <a:xfrm>
            <a:off x="-1" y="0"/>
            <a:ext cx="9206905" cy="6858000"/>
          </a:xfrm>
        </p:spPr>
      </p:pic>
      <p:sp>
        <p:nvSpPr>
          <p:cNvPr id="5" name="Rektangel 4"/>
          <p:cNvSpPr/>
          <p:nvPr/>
        </p:nvSpPr>
        <p:spPr>
          <a:xfrm rot="2293497">
            <a:off x="3293740" y="4204390"/>
            <a:ext cx="90000" cy="8899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 rot="2293497">
            <a:off x="3725788" y="4527424"/>
            <a:ext cx="90000" cy="88993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Lige forbindelse 7"/>
          <p:cNvCxnSpPr/>
          <p:nvPr/>
        </p:nvCxnSpPr>
        <p:spPr>
          <a:xfrm>
            <a:off x="3635896" y="4437112"/>
            <a:ext cx="72008" cy="28803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3635896" y="4437112"/>
            <a:ext cx="288032" cy="7200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251520" y="6021288"/>
            <a:ext cx="553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600" b="1" dirty="0">
                <a:solidFill>
                  <a:schemeClr val="bg1"/>
                </a:solidFill>
              </a:rPr>
              <a:t>Havnebadet ved Fisketorvet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dsholder til indhold 17" descr="Ikke navngivet 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1"/>
            <a:ext cx="9144000" cy="6764402"/>
          </a:xfrm>
        </p:spPr>
      </p:pic>
      <p:pic>
        <p:nvPicPr>
          <p:cNvPr id="14" name="Billede 13" descr="2015-sep-platform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445694"/>
            <a:ext cx="459251" cy="423466"/>
          </a:xfrm>
          <a:prstGeom prst="rect">
            <a:avLst/>
          </a:prstGeom>
        </p:spPr>
      </p:pic>
      <p:pic>
        <p:nvPicPr>
          <p:cNvPr id="15" name="Billede 14" descr="2015-havnebad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6875" y="2420888"/>
            <a:ext cx="2952328" cy="2629217"/>
          </a:xfrm>
          <a:prstGeom prst="rect">
            <a:avLst/>
          </a:prstGeom>
        </p:spPr>
      </p:pic>
      <p:pic>
        <p:nvPicPr>
          <p:cNvPr id="16" name="Billede 15" descr="taar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5027" y="4149080"/>
            <a:ext cx="360040" cy="360040"/>
          </a:xfrm>
          <a:prstGeom prst="rect">
            <a:avLst/>
          </a:prstGeom>
        </p:spPr>
      </p:pic>
      <p:sp>
        <p:nvSpPr>
          <p:cNvPr id="22" name="Tekstboks 21"/>
          <p:cNvSpPr txBox="1"/>
          <p:nvPr/>
        </p:nvSpPr>
        <p:spPr>
          <a:xfrm rot="19354947">
            <a:off x="1370570" y="4212498"/>
            <a:ext cx="340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>
                <a:solidFill>
                  <a:schemeClr val="bg1"/>
                </a:solidFill>
              </a:rPr>
              <a:t>5 m</a:t>
            </a:r>
          </a:p>
        </p:txBody>
      </p:sp>
      <p:sp>
        <p:nvSpPr>
          <p:cNvPr id="23" name="Venstre klammeparentes 22"/>
          <p:cNvSpPr/>
          <p:nvPr/>
        </p:nvSpPr>
        <p:spPr>
          <a:xfrm rot="19360160">
            <a:off x="1624318" y="4147510"/>
            <a:ext cx="58417" cy="18825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25" name="Billede 24" descr="b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6525344"/>
            <a:ext cx="651672" cy="252726"/>
          </a:xfrm>
          <a:prstGeom prst="rect">
            <a:avLst/>
          </a:prstGeom>
        </p:spPr>
      </p:pic>
      <p:pic>
        <p:nvPicPr>
          <p:cNvPr id="28" name="Billede 27" descr="hvid skrift - rød bol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6381328"/>
            <a:ext cx="1319258" cy="262847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 rot="2293497">
            <a:off x="2275798" y="4378065"/>
            <a:ext cx="57865" cy="4608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 rot="2293497">
            <a:off x="2428641" y="4659731"/>
            <a:ext cx="45719" cy="70406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Lige forbindelse 12"/>
          <p:cNvCxnSpPr/>
          <p:nvPr/>
        </p:nvCxnSpPr>
        <p:spPr>
          <a:xfrm>
            <a:off x="2339752" y="4581128"/>
            <a:ext cx="72008" cy="216024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/>
        </p:nvCxnSpPr>
        <p:spPr>
          <a:xfrm>
            <a:off x="2339752" y="4581128"/>
            <a:ext cx="216024" cy="7200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251520" y="6021288"/>
            <a:ext cx="553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600" b="1" dirty="0">
                <a:solidFill>
                  <a:schemeClr val="bg1"/>
                </a:solidFill>
              </a:rPr>
              <a:t>Havnebadet ved Fisketorvet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" y="0"/>
            <a:ext cx="9120832" cy="6858000"/>
          </a:xfrm>
          <a:prstGeom prst="rect">
            <a:avLst/>
          </a:prstGeom>
        </p:spPr>
      </p:pic>
      <p:sp>
        <p:nvSpPr>
          <p:cNvPr id="27" name="Rektangel 26"/>
          <p:cNvSpPr/>
          <p:nvPr/>
        </p:nvSpPr>
        <p:spPr>
          <a:xfrm>
            <a:off x="251520" y="6021288"/>
            <a:ext cx="5877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600" b="1" dirty="0">
                <a:solidFill>
                  <a:schemeClr val="bg1"/>
                </a:solidFill>
              </a:rPr>
              <a:t>Havnebadet ved Sluseholmen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440</Words>
  <Application>Microsoft Office PowerPoint</Application>
  <PresentationFormat>Skærmshow (4:3)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PowerPoint-præsentation</vt:lpstr>
      <vt:lpstr>    Disposition  </vt:lpstr>
      <vt:lpstr>     1. Januar blev Team Bade fusioneret med Ejendomsdrift &amp; Service (E&amp;S).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Spørgsmål..?</vt:lpstr>
      <vt:lpstr>Tak for i 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Bjarke Rasmussen</dc:creator>
  <cp:lastModifiedBy>Sven Hedegaard</cp:lastModifiedBy>
  <cp:revision>159</cp:revision>
  <dcterms:created xsi:type="dcterms:W3CDTF">2010-04-22T18:45:43Z</dcterms:created>
  <dcterms:modified xsi:type="dcterms:W3CDTF">2016-05-24T13:37:49Z</dcterms:modified>
</cp:coreProperties>
</file>