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1BE"/>
    <a:srgbClr val="96969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i master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da-D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 på ikonet for at tilføje et billede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da-DK" smtClean="0"/>
              <a:t>Klik for at redigere i master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i master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05C7A1F-33A3-40A7-B864-A07823B59C77}" type="datetimeFigureOut">
              <a:rPr lang="da-DK" smtClean="0"/>
              <a:t>04-05-2015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5B03BA-E7AB-4D6E-9947-909D080132C0}" type="slidenum">
              <a:rPr lang="da-DK" smtClean="0"/>
              <a:t>‹nr.›</a:t>
            </a:fld>
            <a:endParaRPr lang="da-D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Druknestatistik/Typer,%20druknet,%20n&#230;rdruknet%202013.pdf" TargetMode="External"/><Relationship Id="rId2" Type="http://schemas.openxmlformats.org/officeDocument/2006/relationships/hyperlink" Target="../../Druknestatistik/Typer%20druknet,%20n&#230;rdruknet%202014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../../Druknestatistik/Typer,%20druknet,%20n&#230;rdruknet%202012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ven\Documents\Badesikkerhed1\Logo\BADESIKKERHED_LOGO_DK-trykkvalite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692218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115616" y="4293096"/>
            <a:ext cx="6922180" cy="1296144"/>
          </a:xfrm>
          <a:gradFill flip="none" rotWithShape="1">
            <a:gsLst>
              <a:gs pos="0">
                <a:schemeClr val="bg1">
                  <a:lumMod val="75000"/>
                  <a:lumOff val="25000"/>
                </a:schemeClr>
              </a:gs>
              <a:gs pos="97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r>
              <a:rPr lang="da-DK" b="1" dirty="0" smtClean="0">
                <a:solidFill>
                  <a:srgbClr val="0070C0"/>
                </a:solidFill>
                <a:latin typeface="+mj-lt"/>
              </a:rPr>
              <a:t>Repræsentantskabsmøde</a:t>
            </a:r>
          </a:p>
          <a:p>
            <a:r>
              <a:rPr lang="da-DK" sz="2000" b="1" dirty="0" smtClean="0">
                <a:latin typeface="+mj-lt"/>
              </a:rPr>
              <a:t>Tirsdag, 5. maj 2015</a:t>
            </a:r>
          </a:p>
          <a:p>
            <a:r>
              <a:rPr lang="da-DK" sz="2000" b="1" dirty="0" smtClean="0">
                <a:latin typeface="+mj-lt"/>
              </a:rPr>
              <a:t>Beredskabsstyrelsen</a:t>
            </a:r>
          </a:p>
          <a:p>
            <a:endParaRPr lang="da-D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15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58923"/>
            <a:ext cx="7200800" cy="541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115615" y="260648"/>
            <a:ext cx="7200801" cy="850106"/>
          </a:xfrm>
          <a:solidFill>
            <a:schemeClr val="tx1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da-DK" sz="3200" b="1" dirty="0" smtClean="0">
                <a:solidFill>
                  <a:schemeClr val="tx2">
                    <a:lumMod val="50000"/>
                  </a:schemeClr>
                </a:solidFill>
              </a:rPr>
              <a:t>Forelæggelse af regnskab</a:t>
            </a:r>
            <a:endParaRPr lang="da-DK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49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5976664" cy="922114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da-DK" sz="3200" b="1" dirty="0" smtClean="0">
                <a:solidFill>
                  <a:schemeClr val="accent4">
                    <a:lumMod val="50000"/>
                  </a:schemeClr>
                </a:solidFill>
              </a:rPr>
              <a:t>Budget 2015</a:t>
            </a:r>
            <a:endParaRPr lang="da-DK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1475656" y="1772816"/>
            <a:ext cx="5976664" cy="3170099"/>
          </a:xfrm>
          <a:prstGeom prst="rect">
            <a:avLst/>
          </a:prstGeom>
          <a:solidFill>
            <a:schemeClr val="bg1">
              <a:lumMod val="75000"/>
              <a:lumOff val="25000"/>
              <a:alpha val="52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000" dirty="0" smtClean="0"/>
              <a:t>Indbetalte kontingenter		  	  50.000 kr.</a:t>
            </a:r>
          </a:p>
          <a:p>
            <a:r>
              <a:rPr lang="da-DK" sz="2000" dirty="0" smtClean="0"/>
              <a:t>Driftstilskud, Justitsministeriet		</a:t>
            </a:r>
            <a:r>
              <a:rPr lang="da-DK" sz="2000" u="sng" dirty="0" smtClean="0"/>
              <a:t>300.000</a:t>
            </a:r>
          </a:p>
          <a:p>
            <a:r>
              <a:rPr lang="da-DK" sz="2000" dirty="0" smtClean="0"/>
              <a:t>Indtægter 				350.000</a:t>
            </a:r>
          </a:p>
          <a:p>
            <a:endParaRPr lang="da-DK" sz="2000" dirty="0"/>
          </a:p>
          <a:p>
            <a:r>
              <a:rPr lang="da-DK" sz="2000" dirty="0" smtClean="0"/>
              <a:t>Administration				130.000</a:t>
            </a:r>
          </a:p>
          <a:p>
            <a:r>
              <a:rPr lang="da-DK" sz="2000" dirty="0" smtClean="0"/>
              <a:t>Personale				110.000</a:t>
            </a:r>
          </a:p>
          <a:p>
            <a:r>
              <a:rPr lang="da-DK" sz="2000" dirty="0" smtClean="0"/>
              <a:t>Marketing og møder			</a:t>
            </a:r>
            <a:r>
              <a:rPr lang="da-DK" sz="2000" u="sng" dirty="0" smtClean="0"/>
              <a:t>  60.000</a:t>
            </a:r>
          </a:p>
          <a:p>
            <a:r>
              <a:rPr lang="da-DK" sz="2000" dirty="0" smtClean="0"/>
              <a:t>Udgifter				300.000</a:t>
            </a:r>
          </a:p>
          <a:p>
            <a:endParaRPr lang="da-DK" sz="2000" dirty="0"/>
          </a:p>
          <a:p>
            <a:r>
              <a:rPr lang="da-DK" sz="2000" dirty="0" smtClean="0"/>
              <a:t>Resultat 			 	  50.000 kr.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127291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69696">
              <a:alpha val="90000"/>
            </a:srgbClr>
          </a:solidFill>
        </p:spPr>
        <p:txBody>
          <a:bodyPr/>
          <a:lstStyle/>
          <a:p>
            <a:r>
              <a:rPr lang="da-DK" dirty="0" smtClean="0"/>
              <a:t>Justering af vedtægterne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467544" y="2413338"/>
            <a:ext cx="8208912" cy="2308324"/>
          </a:xfrm>
          <a:prstGeom prst="rect">
            <a:avLst/>
          </a:prstGeom>
          <a:solidFill>
            <a:srgbClr val="969696"/>
          </a:solidFill>
        </p:spPr>
        <p:txBody>
          <a:bodyPr wrap="square">
            <a:spAutoFit/>
          </a:bodyPr>
          <a:lstStyle/>
          <a:p>
            <a:pPr marL="360000"/>
            <a:r>
              <a:rPr lang="da-DK" sz="2400" b="1" dirty="0" smtClean="0"/>
              <a:t>A. Bestyrelsen afholder møde mindst 6 gange årligt ; </a:t>
            </a:r>
          </a:p>
          <a:p>
            <a:pPr marL="360000"/>
            <a:r>
              <a:rPr lang="da-DK" sz="2400" b="1" dirty="0" smtClean="0"/>
              <a:t>	ændres til  ”mindst 3 gange”. </a:t>
            </a:r>
          </a:p>
          <a:p>
            <a:pPr marL="360000"/>
            <a:endParaRPr lang="da-DK" sz="2400" b="1" dirty="0" smtClean="0"/>
          </a:p>
          <a:p>
            <a:pPr marL="360000"/>
            <a:endParaRPr lang="da-DK" sz="2400" b="1" dirty="0" smtClean="0"/>
          </a:p>
          <a:p>
            <a:pPr marL="360000"/>
            <a:r>
              <a:rPr lang="da-DK" sz="2400" b="1" dirty="0" smtClean="0"/>
              <a:t>B. Bestyrelsen består af formand og 8 medlemmer; </a:t>
            </a:r>
          </a:p>
          <a:p>
            <a:pPr marL="360000"/>
            <a:r>
              <a:rPr lang="da-DK" sz="2400" b="1" dirty="0" smtClean="0"/>
              <a:t>	ændres til  ”formand og op til 9 medlemmer”. 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14187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69696">
              <a:alpha val="90000"/>
            </a:srgbClr>
          </a:solidFill>
        </p:spPr>
        <p:txBody>
          <a:bodyPr/>
          <a:lstStyle/>
          <a:p>
            <a:r>
              <a:rPr lang="da-DK" dirty="0" smtClean="0"/>
              <a:t>Valg til bestyrelsen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1993656" y="1785590"/>
            <a:ext cx="5890712" cy="1077218"/>
          </a:xfrm>
          <a:prstGeom prst="rect">
            <a:avLst/>
          </a:prstGeom>
          <a:solidFill>
            <a:srgbClr val="969696"/>
          </a:solidFill>
        </p:spPr>
        <p:txBody>
          <a:bodyPr wrap="square">
            <a:spAutoFit/>
          </a:bodyPr>
          <a:lstStyle/>
          <a:p>
            <a:r>
              <a:rPr lang="da-DK" sz="2000" b="1" i="1" dirty="0" smtClean="0">
                <a:latin typeface="Calibri" panose="020F0502020204030204" pitchFamily="34" charset="0"/>
              </a:rPr>
              <a:t>Valg af bestyrelsesmedlemmer jvf. Vedtægter §8. </a:t>
            </a:r>
          </a:p>
          <a:p>
            <a:r>
              <a:rPr lang="da-DK" sz="2000" b="1" i="1" dirty="0" smtClean="0">
                <a:latin typeface="Calibri" panose="020F0502020204030204" pitchFamily="34" charset="0"/>
              </a:rPr>
              <a:t>I lige år vælges formand og 3 bestyrelsesmedlemmer. </a:t>
            </a:r>
          </a:p>
          <a:p>
            <a:r>
              <a:rPr lang="da-DK" sz="2400" b="1" i="1" dirty="0" smtClean="0">
                <a:latin typeface="Calibri" panose="020F0502020204030204" pitchFamily="34" charset="0"/>
              </a:rPr>
              <a:t>I ulige år vælges 5 bestyrelsesmedlemmer</a:t>
            </a:r>
            <a:endParaRPr lang="da-DK" sz="2400" b="1" i="1" dirty="0">
              <a:latin typeface="Calibri" panose="020F0502020204030204" pitchFamily="34" charset="0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1993656" y="3158966"/>
            <a:ext cx="5890712" cy="2862322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r>
              <a:rPr lang="da-DK" sz="2000" b="1" dirty="0" smtClean="0">
                <a:latin typeface="Calibri" panose="020F0502020204030204" pitchFamily="34" charset="0"/>
              </a:rPr>
              <a:t>På valg er </a:t>
            </a:r>
          </a:p>
          <a:p>
            <a:endParaRPr lang="da-DK" sz="2000" b="1" dirty="0">
              <a:latin typeface="Calibri" panose="020F0502020204030204" pitchFamily="34" charset="0"/>
            </a:endParaRPr>
          </a:p>
          <a:p>
            <a:r>
              <a:rPr lang="da-DK" sz="2000" b="1" dirty="0" smtClean="0">
                <a:latin typeface="Calibri" panose="020F0502020204030204" pitchFamily="34" charset="0"/>
              </a:rPr>
              <a:t>Niels Bækgaard,  </a:t>
            </a:r>
          </a:p>
          <a:p>
            <a:r>
              <a:rPr lang="da-DK" sz="2000" b="1" dirty="0" smtClean="0">
                <a:latin typeface="Calibri" panose="020F0502020204030204" pitchFamily="34" charset="0"/>
              </a:rPr>
              <a:t>Lasse E. Hansen, </a:t>
            </a:r>
          </a:p>
          <a:p>
            <a:r>
              <a:rPr lang="da-DK" sz="2000" b="1" dirty="0" smtClean="0">
                <a:latin typeface="Calibri" panose="020F0502020204030204" pitchFamily="34" charset="0"/>
              </a:rPr>
              <a:t>Conny Krogh, </a:t>
            </a:r>
          </a:p>
          <a:p>
            <a:r>
              <a:rPr lang="da-DK" sz="2000" b="1" dirty="0" smtClean="0">
                <a:latin typeface="Calibri" panose="020F0502020204030204" pitchFamily="34" charset="0"/>
              </a:rPr>
              <a:t>Jørgen </a:t>
            </a:r>
            <a:r>
              <a:rPr lang="da-DK" sz="2000" b="1" dirty="0" err="1" smtClean="0">
                <a:latin typeface="Calibri" panose="020F0502020204030204" pitchFamily="34" charset="0"/>
              </a:rPr>
              <a:t>Mosbæk</a:t>
            </a:r>
            <a:r>
              <a:rPr lang="da-DK" sz="2000" b="1" dirty="0" smtClean="0">
                <a:latin typeface="Calibri" panose="020F0502020204030204" pitchFamily="34" charset="0"/>
              </a:rPr>
              <a:t>, 	</a:t>
            </a:r>
          </a:p>
          <a:p>
            <a:r>
              <a:rPr lang="da-DK" sz="2000" b="1" dirty="0" smtClean="0">
                <a:latin typeface="Calibri" panose="020F0502020204030204" pitchFamily="34" charset="0"/>
              </a:rPr>
              <a:t>Peter Møller Nielsen.  </a:t>
            </a:r>
          </a:p>
          <a:p>
            <a:endParaRPr lang="da-DK" sz="2000" b="1" dirty="0">
              <a:latin typeface="Calibri" panose="020F0502020204030204" pitchFamily="34" charset="0"/>
            </a:endParaRPr>
          </a:p>
          <a:p>
            <a:r>
              <a:rPr lang="da-DK" sz="2000" b="1" dirty="0" smtClean="0">
                <a:latin typeface="Calibri" panose="020F0502020204030204" pitchFamily="34" charset="0"/>
              </a:rPr>
              <a:t>Alle er villige til genvalg. </a:t>
            </a:r>
            <a:endParaRPr lang="da-DK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76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969696"/>
          </a:solidFill>
        </p:spPr>
        <p:txBody>
          <a:bodyPr/>
          <a:lstStyle/>
          <a:p>
            <a:r>
              <a:rPr lang="da-DK" dirty="0" smtClean="0"/>
              <a:t>Valg af revisor</a:t>
            </a:r>
            <a:endParaRPr lang="da-DK" dirty="0"/>
          </a:p>
        </p:txBody>
      </p:sp>
      <p:sp>
        <p:nvSpPr>
          <p:cNvPr id="3" name="Rektangel 2"/>
          <p:cNvSpPr/>
          <p:nvPr/>
        </p:nvSpPr>
        <p:spPr>
          <a:xfrm>
            <a:off x="1115616" y="2492896"/>
            <a:ext cx="7128792" cy="1569660"/>
          </a:xfrm>
          <a:prstGeom prst="rect">
            <a:avLst/>
          </a:prstGeom>
          <a:solidFill>
            <a:srgbClr val="969696"/>
          </a:solidFill>
        </p:spPr>
        <p:txBody>
          <a:bodyPr wrap="square">
            <a:spAutoFit/>
          </a:bodyPr>
          <a:lstStyle/>
          <a:p>
            <a:r>
              <a:rPr lang="da-DK" sz="2400" b="1" dirty="0" smtClean="0"/>
              <a:t>Statsautoriseret revisor  John Ladekarl,  Deloitte. </a:t>
            </a:r>
          </a:p>
          <a:p>
            <a:endParaRPr lang="da-DK" sz="2400" b="1" dirty="0"/>
          </a:p>
          <a:p>
            <a:endParaRPr lang="da-DK" sz="2400" b="1" dirty="0" smtClean="0"/>
          </a:p>
          <a:p>
            <a:r>
              <a:rPr lang="da-DK" sz="2400" b="1" dirty="0" smtClean="0"/>
              <a:t>Villig til genvalg. 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283705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r>
              <a:rPr lang="da-DK" dirty="0" smtClean="0"/>
              <a:t>Eventuelt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29002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323528" y="2996952"/>
            <a:ext cx="6048672" cy="864096"/>
          </a:xfrm>
          <a:prstGeom prst="rect">
            <a:avLst/>
          </a:prstGeom>
          <a:solidFill>
            <a:schemeClr val="accent4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Rektangel 3"/>
          <p:cNvSpPr/>
          <p:nvPr/>
        </p:nvSpPr>
        <p:spPr>
          <a:xfrm>
            <a:off x="971600" y="1268760"/>
            <a:ext cx="7632848" cy="4770537"/>
          </a:xfrm>
          <a:prstGeom prst="rect">
            <a:avLst/>
          </a:prstGeom>
          <a:solidFill>
            <a:schemeClr val="bg2">
              <a:lumMod val="75000"/>
              <a:alpha val="44000"/>
            </a:schemeClr>
          </a:solidFill>
        </p:spPr>
        <p:txBody>
          <a:bodyPr wrap="square">
            <a:spAutoFit/>
          </a:bodyPr>
          <a:lstStyle/>
          <a:p>
            <a:r>
              <a:rPr lang="da-DK" sz="2000" b="1" dirty="0"/>
              <a:t>Kl. </a:t>
            </a:r>
            <a:r>
              <a:rPr lang="da-DK" sz="2000" b="1" dirty="0" smtClean="0"/>
              <a:t>09.30    Ankomst</a:t>
            </a:r>
            <a:r>
              <a:rPr lang="da-DK" sz="2000" b="1" dirty="0"/>
              <a:t>, og </a:t>
            </a:r>
            <a:r>
              <a:rPr lang="da-DK" sz="2000" b="1" dirty="0" smtClean="0"/>
              <a:t>kaffe/the</a:t>
            </a:r>
          </a:p>
          <a:p>
            <a:endParaRPr lang="da-DK" sz="2000" b="1" dirty="0"/>
          </a:p>
          <a:p>
            <a:r>
              <a:rPr lang="da-DK" sz="2000" b="1" dirty="0"/>
              <a:t>Kl. </a:t>
            </a:r>
            <a:r>
              <a:rPr lang="da-DK" sz="2000" b="1" dirty="0" smtClean="0"/>
              <a:t>10.00    Velkommen </a:t>
            </a:r>
          </a:p>
          <a:p>
            <a:r>
              <a:rPr lang="da-DK" sz="2000" b="1" dirty="0"/>
              <a:t>	</a:t>
            </a:r>
            <a:r>
              <a:rPr lang="da-DK" sz="2000" b="1" dirty="0" smtClean="0"/>
              <a:t>     v/Peter </a:t>
            </a:r>
            <a:r>
              <a:rPr lang="da-DK" sz="2000" b="1" dirty="0"/>
              <a:t>Kragh med en </a:t>
            </a:r>
            <a:r>
              <a:rPr lang="da-DK" sz="2000" b="1" dirty="0" smtClean="0"/>
              <a:t>orientering </a:t>
            </a:r>
            <a:r>
              <a:rPr lang="da-DK" sz="2000" b="1" dirty="0"/>
              <a:t>om </a:t>
            </a:r>
            <a:r>
              <a:rPr lang="da-DK" sz="2000" b="1" dirty="0" smtClean="0"/>
              <a:t>      	 	 	     Beredskabsstyrelsens overfladesvømmeuddannelse</a:t>
            </a:r>
            <a:r>
              <a:rPr lang="da-DK" sz="2000" b="1" dirty="0"/>
              <a:t>. </a:t>
            </a:r>
          </a:p>
          <a:p>
            <a:endParaRPr lang="da-DK" sz="2000" b="1" dirty="0" smtClean="0"/>
          </a:p>
          <a:p>
            <a:r>
              <a:rPr lang="da-DK" sz="2400" b="1" dirty="0" smtClean="0"/>
              <a:t>Ordinært </a:t>
            </a:r>
            <a:r>
              <a:rPr lang="da-DK" sz="2400" b="1" dirty="0"/>
              <a:t>Repræsentantskabsmøde</a:t>
            </a:r>
          </a:p>
          <a:p>
            <a:r>
              <a:rPr lang="da-DK" sz="2000" b="1" dirty="0"/>
              <a:t>	</a:t>
            </a:r>
            <a:endParaRPr lang="da-DK" sz="2000" b="1" dirty="0" smtClean="0"/>
          </a:p>
          <a:p>
            <a:endParaRPr lang="da-DK" sz="2000" b="1" dirty="0"/>
          </a:p>
          <a:p>
            <a:r>
              <a:rPr lang="da-DK" sz="2000" b="1" dirty="0" smtClean="0"/>
              <a:t>Indlæg</a:t>
            </a:r>
            <a:r>
              <a:rPr lang="da-DK" sz="2000" b="1" dirty="0"/>
              <a:t>: </a:t>
            </a:r>
            <a:r>
              <a:rPr lang="da-DK" sz="2000" b="1" dirty="0" smtClean="0"/>
              <a:t>     Kystlivreddertjenesten </a:t>
            </a:r>
            <a:r>
              <a:rPr lang="da-DK" sz="2000" b="1" dirty="0"/>
              <a:t>i Danmark v/John Mogensen </a:t>
            </a:r>
          </a:p>
          <a:p>
            <a:r>
              <a:rPr lang="da-DK" sz="2000" b="1" dirty="0"/>
              <a:t>	</a:t>
            </a:r>
            <a:r>
              <a:rPr lang="da-DK" sz="2000" b="1" dirty="0" smtClean="0"/>
              <a:t>      Værdien </a:t>
            </a:r>
            <a:r>
              <a:rPr lang="da-DK" sz="2000" b="1" dirty="0"/>
              <a:t>af </a:t>
            </a:r>
            <a:r>
              <a:rPr lang="da-DK" sz="2000" b="1" dirty="0" smtClean="0"/>
              <a:t>kystlivreddere </a:t>
            </a:r>
            <a:r>
              <a:rPr lang="da-DK" sz="2000" b="1" dirty="0"/>
              <a:t>v/Sven </a:t>
            </a:r>
            <a:r>
              <a:rPr lang="da-DK" sz="2000" b="1" dirty="0" smtClean="0"/>
              <a:t>Hedegaard</a:t>
            </a:r>
            <a:endParaRPr lang="da-DK" sz="2000" b="1" dirty="0"/>
          </a:p>
          <a:p>
            <a:endParaRPr lang="da-DK" sz="2000" b="1" dirty="0" smtClean="0"/>
          </a:p>
          <a:p>
            <a:r>
              <a:rPr lang="da-DK" sz="2000" b="1" dirty="0" smtClean="0"/>
              <a:t>Kl. 12.30     Frokost</a:t>
            </a:r>
          </a:p>
          <a:p>
            <a:endParaRPr lang="da-DK" sz="2000" b="1" dirty="0" smtClean="0"/>
          </a:p>
          <a:p>
            <a:r>
              <a:rPr lang="da-DK" sz="2000" b="1" dirty="0" smtClean="0"/>
              <a:t>Kl</a:t>
            </a:r>
            <a:r>
              <a:rPr lang="da-DK" sz="2000" b="1" dirty="0"/>
              <a:t>. </a:t>
            </a:r>
            <a:r>
              <a:rPr lang="da-DK" sz="2000" b="1" dirty="0" smtClean="0"/>
              <a:t>14.00     Tak </a:t>
            </a:r>
            <a:r>
              <a:rPr lang="da-DK" sz="2000" b="1" dirty="0"/>
              <a:t>for i dag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632848" cy="778098"/>
          </a:xfrm>
          <a:solidFill>
            <a:schemeClr val="bg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da-DK" sz="3600" b="1" dirty="0" smtClean="0">
                <a:solidFill>
                  <a:schemeClr val="tx1"/>
                </a:solidFill>
              </a:rPr>
              <a:t>Program</a:t>
            </a:r>
            <a:endParaRPr lang="da-DK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92888" cy="850106"/>
          </a:xfrm>
          <a:solidFill>
            <a:schemeClr val="tx1">
              <a:alpha val="69000"/>
            </a:schemeClr>
          </a:solidFill>
        </p:spPr>
        <p:txBody>
          <a:bodyPr>
            <a:normAutofit/>
          </a:bodyPr>
          <a:lstStyle/>
          <a:p>
            <a:r>
              <a:rPr lang="da-DK" sz="4000" b="1" dirty="0" smtClean="0">
                <a:solidFill>
                  <a:schemeClr val="accent4">
                    <a:lumMod val="50000"/>
                  </a:schemeClr>
                </a:solidFill>
              </a:rPr>
              <a:t>Dagsorden</a:t>
            </a:r>
            <a:endParaRPr lang="da-DK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755576" y="1340768"/>
            <a:ext cx="7992888" cy="507831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marL="360000"/>
            <a:r>
              <a:rPr lang="da-DK" b="1" dirty="0"/>
              <a:t>1.   </a:t>
            </a:r>
            <a:r>
              <a:rPr lang="da-DK" b="1" dirty="0" smtClean="0"/>
              <a:t>   Valg </a:t>
            </a:r>
            <a:r>
              <a:rPr lang="da-DK" b="1" dirty="0"/>
              <a:t>af dirigent </a:t>
            </a:r>
          </a:p>
          <a:p>
            <a:pPr marL="702900" indent="-342900">
              <a:buAutoNum type="arabicPeriod" startAt="2"/>
            </a:pPr>
            <a:r>
              <a:rPr lang="da-DK" b="1" dirty="0" smtClean="0"/>
              <a:t>   Spørgsmål </a:t>
            </a:r>
            <a:r>
              <a:rPr lang="da-DK" b="1" dirty="0"/>
              <a:t>og bemærkninger til formandens skriftlige </a:t>
            </a:r>
            <a:r>
              <a:rPr lang="da-DK" b="1" dirty="0" smtClean="0"/>
              <a:t>beretning</a:t>
            </a:r>
          </a:p>
          <a:p>
            <a:pPr marL="360000"/>
            <a:r>
              <a:rPr lang="da-DK" b="1" dirty="0" smtClean="0"/>
              <a:t>         om Rådets virksomhed</a:t>
            </a:r>
            <a:r>
              <a:rPr lang="da-DK" b="1" dirty="0"/>
              <a:t>. </a:t>
            </a:r>
          </a:p>
          <a:p>
            <a:pPr marL="360000"/>
            <a:r>
              <a:rPr lang="da-DK" b="1" dirty="0"/>
              <a:t>3.  </a:t>
            </a:r>
            <a:r>
              <a:rPr lang="da-DK" b="1" dirty="0" smtClean="0"/>
              <a:t>	Forelæggelse </a:t>
            </a:r>
            <a:r>
              <a:rPr lang="da-DK" b="1" dirty="0"/>
              <a:t>af regnskab </a:t>
            </a:r>
          </a:p>
          <a:p>
            <a:pPr marL="360000"/>
            <a:r>
              <a:rPr lang="da-DK" b="1" dirty="0"/>
              <a:t>4.  </a:t>
            </a:r>
            <a:r>
              <a:rPr lang="da-DK" b="1" dirty="0" smtClean="0"/>
              <a:t>	Evt</a:t>
            </a:r>
            <a:r>
              <a:rPr lang="da-DK" b="1" dirty="0"/>
              <a:t>. indkomne forslag </a:t>
            </a:r>
          </a:p>
          <a:p>
            <a:pPr marL="360000"/>
            <a:r>
              <a:rPr lang="da-DK" b="1" dirty="0" smtClean="0"/>
              <a:t>	Justering </a:t>
            </a:r>
            <a:r>
              <a:rPr lang="da-DK" b="1" dirty="0"/>
              <a:t>af vedtægterne:</a:t>
            </a:r>
          </a:p>
          <a:p>
            <a:pPr marL="360000"/>
            <a:r>
              <a:rPr lang="da-DK" b="1" dirty="0" smtClean="0"/>
              <a:t>	a. Bestyrelsen </a:t>
            </a:r>
            <a:r>
              <a:rPr lang="da-DK" b="1" dirty="0"/>
              <a:t>afholder møde mindst 6 gange årligt ; </a:t>
            </a:r>
            <a:endParaRPr lang="da-DK" b="1" dirty="0" smtClean="0"/>
          </a:p>
          <a:p>
            <a:pPr marL="360000"/>
            <a:r>
              <a:rPr lang="da-DK" b="1" dirty="0"/>
              <a:t>	</a:t>
            </a:r>
            <a:r>
              <a:rPr lang="da-DK" b="1" dirty="0" smtClean="0"/>
              <a:t>ændres </a:t>
            </a:r>
            <a:r>
              <a:rPr lang="da-DK" b="1" dirty="0"/>
              <a:t>til </a:t>
            </a:r>
            <a:r>
              <a:rPr lang="da-DK" b="1" dirty="0" smtClean="0"/>
              <a:t> ”</a:t>
            </a:r>
            <a:r>
              <a:rPr lang="da-DK" b="1" dirty="0"/>
              <a:t>mindst 3 gange”. </a:t>
            </a:r>
          </a:p>
          <a:p>
            <a:pPr marL="360000"/>
            <a:r>
              <a:rPr lang="da-DK" b="1" dirty="0" smtClean="0"/>
              <a:t>	b. Bestyrelsen </a:t>
            </a:r>
            <a:r>
              <a:rPr lang="da-DK" b="1" dirty="0"/>
              <a:t>består af formand og 8 medlemmer; </a:t>
            </a:r>
            <a:endParaRPr lang="da-DK" b="1" dirty="0" smtClean="0"/>
          </a:p>
          <a:p>
            <a:pPr marL="360000"/>
            <a:r>
              <a:rPr lang="da-DK" b="1" dirty="0"/>
              <a:t>	</a:t>
            </a:r>
            <a:r>
              <a:rPr lang="da-DK" b="1" dirty="0" smtClean="0"/>
              <a:t>ændres </a:t>
            </a:r>
            <a:r>
              <a:rPr lang="da-DK" b="1" dirty="0"/>
              <a:t>til </a:t>
            </a:r>
            <a:r>
              <a:rPr lang="da-DK" b="1" dirty="0" smtClean="0"/>
              <a:t> ”</a:t>
            </a:r>
            <a:r>
              <a:rPr lang="da-DK" b="1" dirty="0"/>
              <a:t>formand og op til 9 medlemmer”. </a:t>
            </a:r>
          </a:p>
          <a:p>
            <a:pPr marL="360000"/>
            <a:r>
              <a:rPr lang="da-DK" b="1" dirty="0"/>
              <a:t>5.  </a:t>
            </a:r>
            <a:r>
              <a:rPr lang="da-DK" b="1" dirty="0" smtClean="0"/>
              <a:t>	Valg </a:t>
            </a:r>
            <a:r>
              <a:rPr lang="da-DK" b="1" dirty="0"/>
              <a:t>af bestyrelsesmedlemmer. I lige år vælges formand og 3 </a:t>
            </a:r>
            <a:r>
              <a:rPr lang="da-DK" b="1" dirty="0" smtClean="0"/>
              <a:t>	bestyrelsesmedlemmer</a:t>
            </a:r>
            <a:r>
              <a:rPr lang="da-DK" b="1" dirty="0"/>
              <a:t>. </a:t>
            </a:r>
          </a:p>
          <a:p>
            <a:pPr marL="360000"/>
            <a:r>
              <a:rPr lang="da-DK" b="1" dirty="0" smtClean="0"/>
              <a:t>	På </a:t>
            </a:r>
            <a:r>
              <a:rPr lang="da-DK" b="1" dirty="0"/>
              <a:t>valg er </a:t>
            </a:r>
            <a:endParaRPr lang="da-DK" b="1" dirty="0" smtClean="0"/>
          </a:p>
          <a:p>
            <a:pPr marL="360000"/>
            <a:r>
              <a:rPr lang="da-DK" b="1" dirty="0"/>
              <a:t>	</a:t>
            </a:r>
            <a:r>
              <a:rPr lang="da-DK" b="1" dirty="0" smtClean="0"/>
              <a:t>Niels </a:t>
            </a:r>
            <a:r>
              <a:rPr lang="da-DK" b="1" dirty="0"/>
              <a:t>Bækgaard,  Lasse E. Hansen, Conny Krogh, Jørgen </a:t>
            </a:r>
            <a:r>
              <a:rPr lang="da-DK" b="1" dirty="0" err="1"/>
              <a:t>Mosbæk</a:t>
            </a:r>
            <a:r>
              <a:rPr lang="da-DK" b="1" dirty="0"/>
              <a:t>, </a:t>
            </a:r>
            <a:r>
              <a:rPr lang="da-DK" b="1" dirty="0" smtClean="0"/>
              <a:t>	Peter </a:t>
            </a:r>
            <a:r>
              <a:rPr lang="da-DK" b="1" dirty="0"/>
              <a:t>Møller Nielsen.  Alle er villige til genvalg. </a:t>
            </a:r>
          </a:p>
          <a:p>
            <a:pPr marL="360000"/>
            <a:r>
              <a:rPr lang="da-DK" b="1" dirty="0"/>
              <a:t> 6.  </a:t>
            </a:r>
            <a:r>
              <a:rPr lang="da-DK" b="1" dirty="0" smtClean="0"/>
              <a:t>	Valg </a:t>
            </a:r>
            <a:r>
              <a:rPr lang="da-DK" b="1" dirty="0"/>
              <a:t>af statsautoriseret revisor </a:t>
            </a:r>
          </a:p>
          <a:p>
            <a:pPr marL="360000"/>
            <a:r>
              <a:rPr lang="da-DK" b="1" dirty="0"/>
              <a:t>	John Ladekarl, Deloitte. Villig til genvalg. </a:t>
            </a:r>
          </a:p>
          <a:p>
            <a:pPr marL="360000"/>
            <a:r>
              <a:rPr lang="da-DK" b="1" dirty="0"/>
              <a:t>7.  </a:t>
            </a:r>
            <a:r>
              <a:rPr lang="da-DK" b="1" dirty="0" smtClean="0"/>
              <a:t>	Eventuelt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33358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272808" cy="706090"/>
          </a:xfrm>
          <a:solidFill>
            <a:schemeClr val="bg1">
              <a:lumMod val="50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da-DK" sz="2800" dirty="0" smtClean="0">
                <a:solidFill>
                  <a:schemeClr val="tx1"/>
                </a:solidFill>
              </a:rPr>
              <a:t>L</a:t>
            </a:r>
            <a:r>
              <a:rPr lang="da-DK" sz="2800" b="1" dirty="0" smtClean="0">
                <a:solidFill>
                  <a:schemeClr val="tx1"/>
                </a:solidFill>
              </a:rPr>
              <a:t>edelsesberetningen</a:t>
            </a:r>
            <a:endParaRPr lang="da-DK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38105"/>
              </p:ext>
            </p:extLst>
          </p:nvPr>
        </p:nvGraphicFramePr>
        <p:xfrm>
          <a:off x="971602" y="1124744"/>
          <a:ext cx="7272806" cy="5400052"/>
        </p:xfrm>
        <a:graphic>
          <a:graphicData uri="http://schemas.openxmlformats.org/drawingml/2006/table">
            <a:tbl>
              <a:tblPr/>
              <a:tblGrid>
                <a:gridCol w="362432"/>
                <a:gridCol w="1945053"/>
                <a:gridCol w="1522215"/>
                <a:gridCol w="1522215"/>
                <a:gridCol w="1558459"/>
                <a:gridCol w="362432"/>
              </a:tblGrid>
              <a:tr h="518675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Druknede i Danmark    2014-2012</a:t>
                      </a:r>
                    </a:p>
                  </a:txBody>
                  <a:tcPr marL="7682" marR="7682" marT="76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1991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82277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a-DK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Druknede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F243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91281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hlinkClick r:id="rId2" action="ppaction://hlinkfile"/>
                        </a:rPr>
                        <a:t>2014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hlinkClick r:id="rId3" action="ppaction://hlinkfile"/>
                        </a:rPr>
                        <a:t>2013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  <a:hlinkClick r:id="rId4" action="ppaction://hlinkfile"/>
                        </a:rPr>
                        <a:t>2012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25859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Strand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25859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Havet 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25859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Havn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25859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Svømmehal, Pool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25859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Sø, bæk, branddam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25859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 alt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12930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63983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Udlandet (danskere)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63983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91186">
                <a:tc>
                  <a:txBody>
                    <a:bodyPr/>
                    <a:lstStyle/>
                    <a:p>
                      <a:pPr algn="l" fontAlgn="b"/>
                      <a:r>
                        <a:rPr lang="da-DK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a-DK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82" marR="7682" marT="768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64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560840" cy="85010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da-DK" sz="3600" b="1" dirty="0" smtClean="0">
                <a:solidFill>
                  <a:srgbClr val="0E51BE"/>
                </a:solidFill>
              </a:rPr>
              <a:t>Vandsikker Kommune</a:t>
            </a:r>
            <a:endParaRPr lang="da-DK" sz="3600" b="1" dirty="0">
              <a:solidFill>
                <a:srgbClr val="0E51BE"/>
              </a:solidFill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1187624" y="1412776"/>
            <a:ext cx="7272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 smtClean="0"/>
              <a:t>Jammerbugt Kommune vil i løbet af maj måned skulle træffe den politiske godkendelse af projekt Vandsikker Kommune, som gennemføres efter Rådet for Større Badesikkerheds koncept.</a:t>
            </a:r>
          </a:p>
          <a:p>
            <a:endParaRPr lang="da-DK" dirty="0" smtClean="0"/>
          </a:p>
          <a:p>
            <a:r>
              <a:rPr lang="da-DK" dirty="0" smtClean="0"/>
              <a:t>Certificeringen vil indeholde: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b="1" dirty="0"/>
              <a:t>Organisation for sikkerhedsarbejde</a:t>
            </a:r>
            <a:endParaRPr lang="da-DK" dirty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/>
              <a:t>Risikovurderinger af vandområderne. Opfølgning hvert 2. år</a:t>
            </a:r>
            <a:endParaRPr lang="da-DK" dirty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/>
              <a:t>Sikkerhed omkring vand i beredskabsplanen</a:t>
            </a:r>
            <a:endParaRPr lang="da-DK" dirty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/>
              <a:t>Svømmeundervisning til alle kommunens børn </a:t>
            </a:r>
            <a:endParaRPr lang="da-DK" dirty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/>
              <a:t>Retningslinjer for badeudflugter</a:t>
            </a:r>
            <a:endParaRPr lang="da-DK" dirty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/>
              <a:t>Efterleve Sikkerhed ved </a:t>
            </a:r>
            <a:r>
              <a:rPr lang="da-DK" b="1" dirty="0" smtClean="0"/>
              <a:t>Offentlige Badeanlæg </a:t>
            </a:r>
            <a:endParaRPr lang="da-DK" dirty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 smtClean="0"/>
              <a:t>Redningsudstyr </a:t>
            </a:r>
            <a:r>
              <a:rPr lang="da-DK" b="1" dirty="0"/>
              <a:t>opstilles på relevante steder.</a:t>
            </a:r>
            <a:endParaRPr lang="da-DK" dirty="0"/>
          </a:p>
          <a:p>
            <a:pPr marL="342900" lvl="0" indent="-342900">
              <a:buFont typeface="+mj-lt"/>
              <a:buAutoNum type="arabicPeriod"/>
            </a:pPr>
            <a:r>
              <a:rPr lang="da-DK" b="1" dirty="0"/>
              <a:t>Information til alle om vand- og </a:t>
            </a:r>
            <a:r>
              <a:rPr lang="da-DK" b="1" dirty="0" err="1"/>
              <a:t>issikkerhed</a:t>
            </a:r>
            <a:r>
              <a:rPr lang="da-DK" b="1" dirty="0" smtClean="0"/>
              <a:t>.</a:t>
            </a:r>
            <a:endParaRPr lang="da-DK" dirty="0" smtClean="0"/>
          </a:p>
        </p:txBody>
      </p:sp>
      <p:sp>
        <p:nvSpPr>
          <p:cNvPr id="4" name="Tekstboks 3"/>
          <p:cNvSpPr txBox="1"/>
          <p:nvPr/>
        </p:nvSpPr>
        <p:spPr>
          <a:xfrm>
            <a:off x="1115616" y="5301208"/>
            <a:ext cx="7272808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da-DK" b="1" dirty="0" smtClean="0">
                <a:solidFill>
                  <a:schemeClr val="tx2">
                    <a:lumMod val="50000"/>
                  </a:schemeClr>
                </a:solidFill>
              </a:rPr>
              <a:t>Sammen med Aalborg Kommune og Visit Nordjylland har Rådet ansøgt om støtte i Trygfondens Regionale Fond til gennemførelse af certificering af Vandsikker Kommune i de resterende 10   kommuner i Region Nordjylland.</a:t>
            </a:r>
            <a:endParaRPr lang="da-DK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9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11"/>
          <p:cNvSpPr/>
          <p:nvPr/>
        </p:nvSpPr>
        <p:spPr>
          <a:xfrm>
            <a:off x="827584" y="1412776"/>
            <a:ext cx="7632848" cy="4536504"/>
          </a:xfrm>
          <a:prstGeom prst="ellipse">
            <a:avLst/>
          </a:prstGeom>
          <a:solidFill>
            <a:srgbClr val="0E51BE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1816" y="274638"/>
            <a:ext cx="7632849" cy="85010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da-DK" sz="3600" b="1" dirty="0" smtClean="0">
                <a:solidFill>
                  <a:schemeClr val="tx2">
                    <a:lumMod val="50000"/>
                  </a:schemeClr>
                </a:solidFill>
              </a:rPr>
              <a:t>Vandsikker Kommune</a:t>
            </a:r>
            <a:endParaRPr lang="da-DK" sz="3600" dirty="0"/>
          </a:p>
        </p:txBody>
      </p:sp>
      <p:sp>
        <p:nvSpPr>
          <p:cNvPr id="3" name="Tekstboks 2"/>
          <p:cNvSpPr txBox="1"/>
          <p:nvPr/>
        </p:nvSpPr>
        <p:spPr>
          <a:xfrm>
            <a:off x="3419872" y="5081472"/>
            <a:ext cx="2528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>
                <a:solidFill>
                  <a:schemeClr val="bg1"/>
                </a:solidFill>
              </a:rPr>
              <a:t>Skole og dagtilbud</a:t>
            </a:r>
            <a:endParaRPr lang="da-DK" sz="2400" b="1" dirty="0">
              <a:solidFill>
                <a:schemeClr val="bg1"/>
              </a:solidFill>
            </a:endParaRPr>
          </a:p>
        </p:txBody>
      </p:sp>
      <p:sp>
        <p:nvSpPr>
          <p:cNvPr id="5" name="Tekstboks 4"/>
          <p:cNvSpPr txBox="1"/>
          <p:nvPr/>
        </p:nvSpPr>
        <p:spPr>
          <a:xfrm rot="19880477">
            <a:off x="5410278" y="2837392"/>
            <a:ext cx="1560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>
                <a:solidFill>
                  <a:schemeClr val="bg1"/>
                </a:solidFill>
              </a:rPr>
              <a:t>Foreninger</a:t>
            </a:r>
            <a:endParaRPr lang="da-DK" sz="2400" b="1" dirty="0">
              <a:solidFill>
                <a:schemeClr val="bg1"/>
              </a:solidFill>
            </a:endParaRPr>
          </a:p>
        </p:txBody>
      </p:sp>
      <p:sp>
        <p:nvSpPr>
          <p:cNvPr id="6" name="Tekstboks 5"/>
          <p:cNvSpPr txBox="1"/>
          <p:nvPr/>
        </p:nvSpPr>
        <p:spPr>
          <a:xfrm rot="1796483">
            <a:off x="5303244" y="4407596"/>
            <a:ext cx="2024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>
                <a:solidFill>
                  <a:schemeClr val="bg1"/>
                </a:solidFill>
              </a:rPr>
              <a:t>Svømmehaller</a:t>
            </a:r>
            <a:endParaRPr lang="da-DK" sz="2400" b="1" dirty="0">
              <a:solidFill>
                <a:schemeClr val="bg1"/>
              </a:solidFill>
            </a:endParaRPr>
          </a:p>
        </p:txBody>
      </p:sp>
      <p:sp>
        <p:nvSpPr>
          <p:cNvPr id="7" name="Tekstboks 6"/>
          <p:cNvSpPr txBox="1"/>
          <p:nvPr/>
        </p:nvSpPr>
        <p:spPr>
          <a:xfrm rot="1707950">
            <a:off x="1833017" y="2672165"/>
            <a:ext cx="20146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>
                <a:solidFill>
                  <a:schemeClr val="bg1"/>
                </a:solidFill>
              </a:rPr>
              <a:t>Strande, </a:t>
            </a:r>
          </a:p>
          <a:p>
            <a:r>
              <a:rPr lang="da-DK" sz="2400" b="1" dirty="0" smtClean="0">
                <a:solidFill>
                  <a:schemeClr val="bg1"/>
                </a:solidFill>
              </a:rPr>
              <a:t>Vand og Natur</a:t>
            </a:r>
            <a:endParaRPr lang="da-DK" sz="2400" b="1" dirty="0">
              <a:solidFill>
                <a:schemeClr val="bg1"/>
              </a:solidFill>
            </a:endParaRPr>
          </a:p>
        </p:txBody>
      </p:sp>
      <p:sp>
        <p:nvSpPr>
          <p:cNvPr id="8" name="Tekstboks 7"/>
          <p:cNvSpPr txBox="1"/>
          <p:nvPr/>
        </p:nvSpPr>
        <p:spPr>
          <a:xfrm rot="20206561">
            <a:off x="2208909" y="4333693"/>
            <a:ext cx="1199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>
                <a:solidFill>
                  <a:schemeClr val="bg1"/>
                </a:solidFill>
              </a:rPr>
              <a:t>Turisme</a:t>
            </a:r>
            <a:endParaRPr lang="da-DK" sz="2400" b="1" dirty="0">
              <a:solidFill>
                <a:schemeClr val="bg1"/>
              </a:solidFill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4067944" y="3501008"/>
            <a:ext cx="1236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600" b="1" dirty="0" smtClean="0">
                <a:solidFill>
                  <a:srgbClr val="C00000"/>
                </a:solidFill>
              </a:rPr>
              <a:t>Audit</a:t>
            </a:r>
            <a:endParaRPr lang="da-DK" sz="3600" b="1" dirty="0">
              <a:solidFill>
                <a:srgbClr val="C00000"/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2926816" y="1815207"/>
            <a:ext cx="3517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b="1" dirty="0" smtClean="0">
                <a:solidFill>
                  <a:schemeClr val="bg1"/>
                </a:solidFill>
              </a:rPr>
              <a:t>Information til borgerne</a:t>
            </a:r>
            <a:endParaRPr lang="da-DK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9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488832" cy="994122"/>
          </a:xfrm>
          <a:solidFill>
            <a:schemeClr val="tx1">
              <a:alpha val="70000"/>
            </a:schemeClr>
          </a:solidFill>
        </p:spPr>
        <p:txBody>
          <a:bodyPr>
            <a:noAutofit/>
          </a:bodyPr>
          <a:lstStyle/>
          <a:p>
            <a:r>
              <a:rPr lang="da-DK" sz="3200" b="1" dirty="0" smtClean="0">
                <a:solidFill>
                  <a:srgbClr val="002060"/>
                </a:solidFill>
              </a:rPr>
              <a:t>Uheldsregistrering</a:t>
            </a:r>
            <a:r>
              <a:rPr lang="da-DK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da-DK" sz="32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da-DK" sz="2000" dirty="0" smtClean="0">
                <a:solidFill>
                  <a:srgbClr val="002060"/>
                </a:solidFill>
                <a:effectLst/>
              </a:rPr>
              <a:t>i s</a:t>
            </a:r>
            <a:r>
              <a:rPr lang="da-DK" sz="2000" b="1" dirty="0" smtClean="0">
                <a:solidFill>
                  <a:srgbClr val="002060"/>
                </a:solidFill>
                <a:effectLst/>
              </a:rPr>
              <a:t>amarbejde med Svømmebadsteknisk Forening</a:t>
            </a:r>
            <a:endParaRPr lang="da-DK" sz="2400" b="1" dirty="0">
              <a:solidFill>
                <a:srgbClr val="002060"/>
              </a:solidFill>
              <a:effectLst/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1475656" y="1653768"/>
            <a:ext cx="6264696" cy="163121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accent4">
                    <a:lumMod val="75000"/>
                  </a:schemeClr>
                </a:solidFill>
              </a:rPr>
              <a:t>Formål:</a:t>
            </a:r>
          </a:p>
          <a:p>
            <a:r>
              <a:rPr lang="da-DK" sz="2000" b="1" dirty="0" smtClean="0">
                <a:solidFill>
                  <a:schemeClr val="accent4">
                    <a:lumMod val="75000"/>
                  </a:schemeClr>
                </a:solidFill>
              </a:rPr>
              <a:t>Alle svømmehaller indberetter til registret</a:t>
            </a:r>
          </a:p>
          <a:p>
            <a:r>
              <a:rPr lang="da-DK" sz="2000" b="1" dirty="0" smtClean="0">
                <a:solidFill>
                  <a:schemeClr val="accent4">
                    <a:lumMod val="75000"/>
                  </a:schemeClr>
                </a:solidFill>
              </a:rPr>
              <a:t>Internet baseret, direkte, intuitivt</a:t>
            </a:r>
          </a:p>
          <a:p>
            <a:r>
              <a:rPr lang="da-DK" sz="2000" b="1" dirty="0" smtClean="0">
                <a:solidFill>
                  <a:schemeClr val="accent4">
                    <a:lumMod val="75000"/>
                  </a:schemeClr>
                </a:solidFill>
              </a:rPr>
              <a:t>Stor grad af egen anvendelse</a:t>
            </a:r>
          </a:p>
          <a:p>
            <a:r>
              <a:rPr lang="da-DK" sz="2000" b="1" dirty="0" smtClean="0">
                <a:solidFill>
                  <a:schemeClr val="accent4">
                    <a:lumMod val="75000"/>
                  </a:schemeClr>
                </a:solidFill>
              </a:rPr>
              <a:t>Erfarings- og kompetence spredning</a:t>
            </a:r>
            <a:endParaRPr lang="da-DK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1475656" y="3861048"/>
            <a:ext cx="6264696" cy="224676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da-DK" sz="2000" b="1" dirty="0" smtClean="0"/>
              <a:t>Anvendelse:</a:t>
            </a:r>
          </a:p>
          <a:p>
            <a:r>
              <a:rPr lang="da-DK" sz="2000" b="1" dirty="0" smtClean="0"/>
              <a:t>Svømmehallen modtager rapporter med relevante data</a:t>
            </a:r>
          </a:p>
          <a:p>
            <a:r>
              <a:rPr lang="da-DK" sz="2000" b="1" dirty="0" smtClean="0"/>
              <a:t>Kan anvende systemet til eget sikkerhedsarbejde</a:t>
            </a:r>
          </a:p>
          <a:p>
            <a:r>
              <a:rPr lang="da-DK" sz="2000" b="1" dirty="0" smtClean="0"/>
              <a:t>Erfaringsgrundlag ved udvikling af egne faciliteter</a:t>
            </a:r>
          </a:p>
          <a:p>
            <a:r>
              <a:rPr lang="da-DK" sz="2000" b="1" dirty="0" smtClean="0"/>
              <a:t>Udarbejde statistik, anonymiseret</a:t>
            </a:r>
          </a:p>
          <a:p>
            <a:r>
              <a:rPr lang="da-DK" sz="2000" b="1" dirty="0" smtClean="0"/>
              <a:t>Dokumentation ved forsikringsbegivenheder</a:t>
            </a: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8843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899592" y="1412776"/>
            <a:ext cx="7776864" cy="5205487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76864" cy="85010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da-DK" sz="3200" b="1" dirty="0" smtClean="0">
                <a:solidFill>
                  <a:schemeClr val="tx2">
                    <a:lumMod val="50000"/>
                  </a:schemeClr>
                </a:solidFill>
              </a:rPr>
              <a:t>Udvidelse af repræsentantskabet</a:t>
            </a:r>
            <a:endParaRPr lang="da-DK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899592" y="1484784"/>
            <a:ext cx="71657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Beredskabsstyrelsen</a:t>
            </a:r>
            <a:r>
              <a:rPr lang="da-D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a-DK" b="1" dirty="0" smtClean="0"/>
              <a:t>Nationale Beredskab, </a:t>
            </a:r>
          </a:p>
          <a:p>
            <a:r>
              <a:rPr lang="da-DK" b="1" dirty="0" smtClean="0"/>
              <a:t>v/kolonnechef Peter Kragh, indtræder i Rådets Repræsentantskab.</a:t>
            </a:r>
            <a:endParaRPr lang="da-DK" b="1" dirty="0"/>
          </a:p>
        </p:txBody>
      </p:sp>
      <p:sp>
        <p:nvSpPr>
          <p:cNvPr id="4" name="Tekstboks 3"/>
          <p:cNvSpPr txBox="1"/>
          <p:nvPr/>
        </p:nvSpPr>
        <p:spPr>
          <a:xfrm>
            <a:off x="899592" y="2439472"/>
            <a:ext cx="7365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Repræsentantskabet består herefter af 33 virksomheder og organisationer: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916360" y="2924944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Beredskabsforbundet, Beredskabsstyrelsen, Børneulykkesfonden, Campingrådet, </a:t>
            </a:r>
            <a:r>
              <a:rPr lang="da-DK" dirty="0" err="1" smtClean="0"/>
              <a:t>Danland</a:t>
            </a:r>
            <a:r>
              <a:rPr lang="da-DK" dirty="0" smtClean="0"/>
              <a:t>, Danmarks Rejsebureau Forening (DRF), Dansk Handicap Forbund, Dansk Idrætslærerforening, Dansk Røde Kors, Dansk Selskab for Sygehusledelse, Dansk Skoleidræt, Dansk Svømmebads-teknisk Forening, Danske Redningsmænd, Den Nordsjællandske Kystlivredningstjeneste, DGI Danske Gymnastik- og Idrætsforeninger, Falck A/S, FOA, fag og arbejde, Foreningen af Kommunale Beredskabschefer, Friluftsrådet, Gribskov kommune, HI – ledere idræt, kultur og fritid, Helsingør Kommune, </a:t>
            </a:r>
            <a:r>
              <a:rPr lang="da-DK" dirty="0" err="1" smtClean="0"/>
              <a:t>Horesta</a:t>
            </a:r>
            <a:r>
              <a:rPr lang="da-DK" dirty="0" smtClean="0"/>
              <a:t>, Justitsministeriet, Kommunernes Landsforening, Lalandia Feriepark, Rejsearrangører i Danmark, Rigspolitiet, RYK Rygmarvsskadede i Danmark, Søsportens Sikkerhedsråd, Søværnets Operative Kommando (SOK), Team Bade</a:t>
            </a:r>
          </a:p>
          <a:p>
            <a:r>
              <a:rPr lang="da-DK" dirty="0" smtClean="0"/>
              <a:t>Undervisningsministeriet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870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850138" cy="850106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da-DK" sz="3200" b="1" dirty="0" smtClean="0">
                <a:solidFill>
                  <a:schemeClr val="tx2">
                    <a:lumMod val="50000"/>
                  </a:schemeClr>
                </a:solidFill>
              </a:rPr>
              <a:t>Forelæggelse af regnskab</a:t>
            </a:r>
            <a:endParaRPr lang="da-DK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850138" cy="4975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917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1294</TotalTime>
  <Words>492</Words>
  <Application>Microsoft Office PowerPoint</Application>
  <PresentationFormat>Skærmshow (4:3)</PresentationFormat>
  <Paragraphs>190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Apex</vt:lpstr>
      <vt:lpstr>PowerPoint-præsentation</vt:lpstr>
      <vt:lpstr>Program</vt:lpstr>
      <vt:lpstr>Dagsorden</vt:lpstr>
      <vt:lpstr>Ledelsesberetningen</vt:lpstr>
      <vt:lpstr>Vandsikker Kommune</vt:lpstr>
      <vt:lpstr>Vandsikker Kommune</vt:lpstr>
      <vt:lpstr>Uheldsregistrering  i samarbejde med Svømmebadsteknisk Forening</vt:lpstr>
      <vt:lpstr>Udvidelse af repræsentantskabet</vt:lpstr>
      <vt:lpstr>Forelæggelse af regnskab</vt:lpstr>
      <vt:lpstr>Forelæggelse af regnskab</vt:lpstr>
      <vt:lpstr>Budget 2015</vt:lpstr>
      <vt:lpstr>Justering af vedtægterne</vt:lpstr>
      <vt:lpstr>Valg til bestyrelsen</vt:lpstr>
      <vt:lpstr>Valg af revisor</vt:lpstr>
      <vt:lpstr>Eventuelt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Rådet for Større Badesikkerhed</dc:title>
  <dc:creator>Sven</dc:creator>
  <cp:lastModifiedBy>Sven</cp:lastModifiedBy>
  <cp:revision>32</cp:revision>
  <dcterms:created xsi:type="dcterms:W3CDTF">2015-05-04T08:16:17Z</dcterms:created>
  <dcterms:modified xsi:type="dcterms:W3CDTF">2015-05-05T05:50:59Z</dcterms:modified>
</cp:coreProperties>
</file>